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4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8EC-6C6F-4E66-8B2E-7C1727677B48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057-2AB3-4A35-9CE5-19C64440B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5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8EC-6C6F-4E66-8B2E-7C1727677B48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057-2AB3-4A35-9CE5-19C64440B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4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8EC-6C6F-4E66-8B2E-7C1727677B48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057-2AB3-4A35-9CE5-19C64440B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54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8EC-6C6F-4E66-8B2E-7C1727677B48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057-2AB3-4A35-9CE5-19C64440B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45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8EC-6C6F-4E66-8B2E-7C1727677B48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057-2AB3-4A35-9CE5-19C64440B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97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8EC-6C6F-4E66-8B2E-7C1727677B48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057-2AB3-4A35-9CE5-19C64440B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86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8EC-6C6F-4E66-8B2E-7C1727677B48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057-2AB3-4A35-9CE5-19C64440B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7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8EC-6C6F-4E66-8B2E-7C1727677B48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057-2AB3-4A35-9CE5-19C64440B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51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8EC-6C6F-4E66-8B2E-7C1727677B48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057-2AB3-4A35-9CE5-19C64440B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01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8EC-6C6F-4E66-8B2E-7C1727677B48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057-2AB3-4A35-9CE5-19C64440B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74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8EC-6C6F-4E66-8B2E-7C1727677B48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4057-2AB3-4A35-9CE5-19C64440B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07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8EC-6C6F-4E66-8B2E-7C1727677B48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54057-2AB3-4A35-9CE5-19C64440B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04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rackdechets.beta.gouv.f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12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0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6129" y="833231"/>
            <a:ext cx="9374658" cy="4770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endParaRPr lang="fr-FR" sz="900" b="1" dirty="0">
              <a:solidFill>
                <a:srgbClr val="000000"/>
              </a:solidFill>
            </a:endParaRPr>
          </a:p>
          <a:p>
            <a:endParaRPr lang="fr-FR" sz="1600" b="1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28" y="1570160"/>
            <a:ext cx="9530862" cy="358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3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0C0B11-E092-99D9-813C-E49AF9E509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53" y="920193"/>
            <a:ext cx="4555700" cy="209026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7DBF00C-30DD-4A02-9DA5-C0A238BAC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3" y="3526029"/>
            <a:ext cx="2733293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7D64696-64A0-F98D-65A7-F56917720418}"/>
              </a:ext>
            </a:extLst>
          </p:cNvPr>
          <p:cNvSpPr txBox="1"/>
          <p:nvPr/>
        </p:nvSpPr>
        <p:spPr>
          <a:xfrm>
            <a:off x="6151294" y="1946684"/>
            <a:ext cx="53972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TOUT LE RESTE FAIT PARTIE DES DAOM( DECHETS ET ASSIMILES AUX ORDURES MENAGERES) ET SONT DONC SOUMIS AUX REGLES DE TRI DE VOTRE TERRITOIRE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EMBALLAGES DE MATERIEL( recyclable)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MATERIEL DE PROTECTION NON SOUILLES ( TABLIER,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GANTS, MASQUES)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COUCHES ET PROTECTIONS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DECHETS ISSUS DU NETTOYAGE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</a:rPr>
              <a:t>Nous </a:t>
            </a:r>
            <a:r>
              <a:rPr lang="en-US" sz="2000" b="1" dirty="0" err="1">
                <a:solidFill>
                  <a:srgbClr val="FF0000"/>
                </a:solidFill>
              </a:rPr>
              <a:t>représentons</a:t>
            </a:r>
            <a:r>
              <a:rPr lang="en-US" sz="2000" b="1" dirty="0">
                <a:solidFill>
                  <a:srgbClr val="FF0000"/>
                </a:solidFill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</a:rPr>
              <a:t>gros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consommateurs</a:t>
            </a:r>
            <a:r>
              <a:rPr lang="en-US" sz="2000" b="1" dirty="0">
                <a:solidFill>
                  <a:srgbClr val="FF0000"/>
                </a:solidFill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</a:rPr>
              <a:t>déchets</a:t>
            </a:r>
            <a:r>
              <a:rPr lang="en-US" sz="2000" b="1" dirty="0">
                <a:solidFill>
                  <a:srgbClr val="FF0000"/>
                </a:solidFill>
              </a:rPr>
              <a:t>, il </a:t>
            </a:r>
            <a:r>
              <a:rPr lang="en-US" sz="2000" b="1" dirty="0" err="1">
                <a:solidFill>
                  <a:srgbClr val="FF0000"/>
                </a:solidFill>
              </a:rPr>
              <a:t>est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donc</a:t>
            </a:r>
            <a:r>
              <a:rPr lang="en-US" sz="2000" b="1" dirty="0">
                <a:solidFill>
                  <a:srgbClr val="FF0000"/>
                </a:solidFill>
              </a:rPr>
              <a:t> necessaire </a:t>
            </a:r>
            <a:r>
              <a:rPr lang="en-US" sz="2000" b="1" dirty="0" err="1">
                <a:solidFill>
                  <a:srgbClr val="FF0000"/>
                </a:solidFill>
              </a:rPr>
              <a:t>d’effectuer</a:t>
            </a:r>
            <a:r>
              <a:rPr lang="en-US" sz="2000" b="1" dirty="0">
                <a:solidFill>
                  <a:srgbClr val="FF0000"/>
                </a:solidFill>
              </a:rPr>
              <a:t> un tri pertinent </a:t>
            </a:r>
            <a:r>
              <a:rPr lang="en-US" sz="2000" b="1" dirty="0" err="1">
                <a:solidFill>
                  <a:srgbClr val="FF0000"/>
                </a:solidFill>
              </a:rPr>
              <a:t>en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terme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d’impact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écologique</a:t>
            </a:r>
            <a:r>
              <a:rPr lang="en-US" sz="2000" b="1" dirty="0">
                <a:solidFill>
                  <a:srgbClr val="FF0000"/>
                </a:solidFill>
              </a:rPr>
              <a:t> et </a:t>
            </a:r>
            <a:r>
              <a:rPr lang="en-US" sz="2000" b="1" dirty="0" err="1">
                <a:solidFill>
                  <a:srgbClr val="FF0000"/>
                </a:solidFill>
              </a:rPr>
              <a:t>environnemental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7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13DB302-199D-0019-FA45-B8D29EA735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76" y="1056935"/>
            <a:ext cx="3874124" cy="1777539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1DB390-99A3-567C-7856-2D4511B5F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08" y="3586297"/>
            <a:ext cx="2644860" cy="264486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04901A-B780-BC06-F720-74FBCE14CFAF}"/>
              </a:ext>
            </a:extLst>
          </p:cNvPr>
          <p:cNvSpPr txBox="1"/>
          <p:nvPr/>
        </p:nvSpPr>
        <p:spPr>
          <a:xfrm>
            <a:off x="5465660" y="2998278"/>
            <a:ext cx="4505654" cy="272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9415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A0D4BA9-E1AE-5ECE-DAF5-18458FD6AB1B}"/>
              </a:ext>
            </a:extLst>
          </p:cNvPr>
          <p:cNvSpPr txBox="1"/>
          <p:nvPr/>
        </p:nvSpPr>
        <p:spPr>
          <a:xfrm>
            <a:off x="643469" y="1782981"/>
            <a:ext cx="4008384" cy="294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D</a:t>
            </a:r>
            <a:r>
              <a:rPr lang="en-US" sz="3200" b="1" dirty="0"/>
              <a:t>ECHETS D’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b="1" dirty="0"/>
              <a:t>CTIVITES DE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b="1" dirty="0"/>
              <a:t>OINS 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en-US" sz="3200" b="1" dirty="0"/>
              <a:t>ISQUES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en-US" sz="3200" b="1" dirty="0"/>
              <a:t>NFECTIEUX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645" y="1782982"/>
            <a:ext cx="2116558" cy="211655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ag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392" y="4060406"/>
            <a:ext cx="4543068" cy="2084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54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38A22BF-AB69-B229-7CAF-3CC72AD0FC7F}"/>
              </a:ext>
            </a:extLst>
          </p:cNvPr>
          <p:cNvSpPr txBox="1"/>
          <p:nvPr/>
        </p:nvSpPr>
        <p:spPr>
          <a:xfrm>
            <a:off x="2438400" y="936978"/>
            <a:ext cx="649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</a:rPr>
              <a:t>CADRE LEGAL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326E3F-E073-F880-3494-98AAF09AF57A}"/>
              </a:ext>
            </a:extLst>
          </p:cNvPr>
          <p:cNvSpPr txBox="1"/>
          <p:nvPr/>
        </p:nvSpPr>
        <p:spPr>
          <a:xfrm>
            <a:off x="2912534" y="1906098"/>
            <a:ext cx="5145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5"/>
                </a:solidFill>
              </a:rPr>
              <a:t>ARTICLE R 1335_2 DU CODE DE LA SANTE PUBLIQUE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6B6BA6-BA2E-ACE6-2DA8-F6A662A9E6C9}"/>
              </a:ext>
            </a:extLst>
          </p:cNvPr>
          <p:cNvSpPr txBox="1"/>
          <p:nvPr/>
        </p:nvSpPr>
        <p:spPr>
          <a:xfrm>
            <a:off x="993422" y="2777067"/>
            <a:ext cx="1039977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Chaque professionnel de santé est responsable des déchets depuis leur production jusqu’à leur élimination.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 contrat avec le prestataire sera donc individuel ou au nom de la société( </a:t>
            </a:r>
            <a:r>
              <a:rPr lang="fr-FR" dirty="0" err="1"/>
              <a:t>scm</a:t>
            </a:r>
            <a:r>
              <a:rPr lang="fr-FR" dirty="0"/>
              <a:t>, </a:t>
            </a:r>
            <a:r>
              <a:rPr lang="fr-FR" dirty="0" err="1"/>
              <a:t>selarl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).</a:t>
            </a:r>
          </a:p>
          <a:p>
            <a:endParaRPr lang="fr-FR" dirty="0"/>
          </a:p>
          <a:p>
            <a:r>
              <a:rPr lang="fr-FR" dirty="0"/>
              <a:t>A partir du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>
                <a:solidFill>
                  <a:srgbClr val="FF0000"/>
                </a:solidFill>
              </a:rPr>
              <a:t> Janvier 2023, </a:t>
            </a:r>
            <a:r>
              <a:rPr lang="fr-FR" dirty="0"/>
              <a:t>(décret du 25 mars 2021 relatif aux déchets) la dématérialisation des bordereaux</a:t>
            </a:r>
          </a:p>
          <a:p>
            <a:r>
              <a:rPr lang="fr-FR" dirty="0"/>
              <a:t> de suivis des déchets sera obligatoire via la Plateforme TRACKDECHETS.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https://trackdechets.beta.gouv.fr</a:t>
            </a:r>
            <a:endParaRPr lang="fr-FR" dirty="0"/>
          </a:p>
          <a:p>
            <a:endParaRPr lang="fr-FR" dirty="0"/>
          </a:p>
          <a:p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9E6FE1C-E27F-456C-BFBE-0FA15BA2E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59" y="0"/>
            <a:ext cx="2143125" cy="21431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D9617D9-D3B3-A109-2587-F072CEEDBB3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491" y="661714"/>
            <a:ext cx="1437470" cy="736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05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C33E60-17ED-3CAD-1ED7-387929F71924}"/>
              </a:ext>
            </a:extLst>
          </p:cNvPr>
          <p:cNvSpPr txBox="1"/>
          <p:nvPr/>
        </p:nvSpPr>
        <p:spPr>
          <a:xfrm>
            <a:off x="1116498" y="655128"/>
            <a:ext cx="4613919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>
                <a:latin typeface="+mj-lt"/>
                <a:ea typeface="+mj-ea"/>
                <a:cs typeface="+mj-cs"/>
              </a:rPr>
              <a:t>Les différents contenants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167739A8-1166-29C0-3159-FC5F87FCDF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2637" y="356494"/>
            <a:ext cx="2394141" cy="1000819"/>
          </a:xfrm>
          <a:prstGeom prst="rect">
            <a:avLst/>
          </a:prstGeom>
          <a:noFill/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E634504-D836-365E-D434-634A8898A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09" y="3602482"/>
            <a:ext cx="2887018" cy="2887018"/>
          </a:xfrm>
          <a:prstGeom prst="rect">
            <a:avLst/>
          </a:prstGeom>
        </p:spPr>
      </p:pic>
      <p:pic>
        <p:nvPicPr>
          <p:cNvPr id="6" name="Image 5" descr="Une image contenant texte, appareils électroménagers&#10;&#10;Description générée automatiquement">
            <a:extLst>
              <a:ext uri="{FF2B5EF4-FFF2-40B4-BE49-F238E27FC236}">
                <a16:creationId xmlns:a16="http://schemas.microsoft.com/office/drawing/2014/main" id="{62444446-8D07-BB8F-DFB8-8EBCCA3B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382" y="1357314"/>
            <a:ext cx="7288668" cy="54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6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F0D2B71-55A4-C4C3-9600-1F0D31B3E734}"/>
              </a:ext>
            </a:extLst>
          </p:cNvPr>
          <p:cNvSpPr txBox="1"/>
          <p:nvPr/>
        </p:nvSpPr>
        <p:spPr>
          <a:xfrm>
            <a:off x="1085850" y="814388"/>
            <a:ext cx="5151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La couleur du couvercle indique sa provenance</a:t>
            </a:r>
          </a:p>
        </p:txBody>
      </p:sp>
      <p:pic>
        <p:nvPicPr>
          <p:cNvPr id="4" name="Image 3" descr="Une image contenant conteneur, corbeille&#10;&#10;Description générée automatiquement">
            <a:extLst>
              <a:ext uri="{FF2B5EF4-FFF2-40B4-BE49-F238E27FC236}">
                <a16:creationId xmlns:a16="http://schemas.microsoft.com/office/drawing/2014/main" id="{75B72F13-2178-9C81-07A8-5A8832210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9" y="2145859"/>
            <a:ext cx="2503434" cy="2569016"/>
          </a:xfrm>
          <a:prstGeom prst="rect">
            <a:avLst/>
          </a:prstGeom>
        </p:spPr>
      </p:pic>
      <p:pic>
        <p:nvPicPr>
          <p:cNvPr id="6" name="Image 5" descr="Une image contenant texte, conteneur, corbeille&#10;&#10;Description générée automatiquement">
            <a:extLst>
              <a:ext uri="{FF2B5EF4-FFF2-40B4-BE49-F238E27FC236}">
                <a16:creationId xmlns:a16="http://schemas.microsoft.com/office/drawing/2014/main" id="{C8FC064A-7338-9176-6D84-22B75360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29" y="2557462"/>
            <a:ext cx="2503434" cy="1971675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8507D6E-F72D-ED64-19AC-8E5EB7332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38" y="2557462"/>
            <a:ext cx="1935162" cy="19716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7D4520A-56AB-6A79-6B9F-BEAAF007EDA9}"/>
              </a:ext>
            </a:extLst>
          </p:cNvPr>
          <p:cNvSpPr txBox="1"/>
          <p:nvPr/>
        </p:nvSpPr>
        <p:spPr>
          <a:xfrm>
            <a:off x="1085850" y="5429250"/>
            <a:ext cx="18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Usage hospitalier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F6C420-6DA5-1F6D-91DF-1C3D3704BAFB}"/>
              </a:ext>
            </a:extLst>
          </p:cNvPr>
          <p:cNvSpPr txBox="1"/>
          <p:nvPr/>
        </p:nvSpPr>
        <p:spPr>
          <a:xfrm>
            <a:off x="4438996" y="5429250"/>
            <a:ext cx="3591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Patients en auto traitement(délivrée</a:t>
            </a:r>
          </a:p>
          <a:p>
            <a:r>
              <a:rPr lang="fr-FR" dirty="0"/>
              <a:t>Et reprise gratuitement par les </a:t>
            </a:r>
          </a:p>
          <a:p>
            <a:r>
              <a:rPr lang="fr-FR" dirty="0"/>
              <a:t>Pharmacies)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02D0D7-3AF1-B0C8-F96E-541F370A4B19}"/>
              </a:ext>
            </a:extLst>
          </p:cNvPr>
          <p:cNvSpPr txBox="1"/>
          <p:nvPr/>
        </p:nvSpPr>
        <p:spPr>
          <a:xfrm>
            <a:off x="9114608" y="5429250"/>
            <a:ext cx="169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Soins à domicile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E674D81-99DE-BF8F-E7B7-F129898EA80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13" y="285647"/>
            <a:ext cx="2143124" cy="105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0315894-49B0-DFCF-A1E4-6C3502E44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7778" y="2735"/>
            <a:ext cx="1849614" cy="14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13320F1-28D0-B5C6-402A-1515B0007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4295041"/>
            <a:ext cx="2143125" cy="2143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02F74F1-3206-E034-B958-97B7E8906A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3" y="271256"/>
            <a:ext cx="2143124" cy="10574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7392435-4C05-2A9C-06EF-F223A4EC2C5F}"/>
              </a:ext>
            </a:extLst>
          </p:cNvPr>
          <p:cNvSpPr txBox="1"/>
          <p:nvPr/>
        </p:nvSpPr>
        <p:spPr>
          <a:xfrm>
            <a:off x="3217333" y="615331"/>
            <a:ext cx="4967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/>
                </a:solidFill>
              </a:rPr>
              <a:t>STOCKAGE, ELIMINATION ET TRACABILITE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C765EE-018A-535E-3B28-A63BD3375E57}"/>
              </a:ext>
            </a:extLst>
          </p:cNvPr>
          <p:cNvSpPr txBox="1"/>
          <p:nvPr/>
        </p:nvSpPr>
        <p:spPr>
          <a:xfrm>
            <a:off x="1862667" y="1881482"/>
            <a:ext cx="49671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le volume d’élimination de déchets produit est 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Inférieur ou égal à 5kg/mois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 5 à 15kg/mois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Supérieur à 15kg et jusqu’à 100kg/mois</a:t>
            </a:r>
          </a:p>
        </p:txBody>
      </p:sp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25C38AF5-25DD-49B3-019D-3E393F470AB1}"/>
              </a:ext>
            </a:extLst>
          </p:cNvPr>
          <p:cNvSpPr/>
          <p:nvPr/>
        </p:nvSpPr>
        <p:spPr>
          <a:xfrm>
            <a:off x="5127293" y="2483018"/>
            <a:ext cx="2580963" cy="274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2C446E-417A-2109-9B68-23456284C91A}"/>
              </a:ext>
            </a:extLst>
          </p:cNvPr>
          <p:cNvSpPr txBox="1"/>
          <p:nvPr/>
        </p:nvSpPr>
        <p:spPr>
          <a:xfrm>
            <a:off x="8586735" y="2419023"/>
            <a:ext cx="25809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Tous les 3 mois maximum</a:t>
            </a:r>
          </a:p>
          <a:p>
            <a:endParaRPr lang="fr-FR" dirty="0"/>
          </a:p>
          <a:p>
            <a:r>
              <a:rPr lang="fr-FR" dirty="0"/>
              <a:t>1 mois maximum</a:t>
            </a:r>
          </a:p>
          <a:p>
            <a:endParaRPr lang="fr-FR" dirty="0"/>
          </a:p>
          <a:p>
            <a:r>
              <a:rPr lang="fr-FR" dirty="0"/>
              <a:t>1 semaine maximum</a:t>
            </a:r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B0179CCC-3E11-80D8-C05E-2885DA241D6E}"/>
              </a:ext>
            </a:extLst>
          </p:cNvPr>
          <p:cNvSpPr/>
          <p:nvPr/>
        </p:nvSpPr>
        <p:spPr>
          <a:xfrm>
            <a:off x="4255910" y="3012818"/>
            <a:ext cx="3452345" cy="274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1942C52B-BE12-0E31-6E71-B2457F61E239}"/>
              </a:ext>
            </a:extLst>
          </p:cNvPr>
          <p:cNvSpPr/>
          <p:nvPr/>
        </p:nvSpPr>
        <p:spPr>
          <a:xfrm>
            <a:off x="6208889" y="3542619"/>
            <a:ext cx="1499366" cy="274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89F13E6-7E96-3222-D269-D553BC6CC96F}"/>
              </a:ext>
            </a:extLst>
          </p:cNvPr>
          <p:cNvSpPr txBox="1"/>
          <p:nvPr/>
        </p:nvSpPr>
        <p:spPr>
          <a:xfrm>
            <a:off x="3100388" y="5000625"/>
            <a:ext cx="837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UN BON DE PRISE EN CHARGE OU BORDEREAU DE SUIVI CERFA 11351*04 VOUS SERA REMIS, il PROUVE VOTRE TRACABILITE ET EST A CONSERVER 3 ANS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99CE1D-5576-485E-6F0F-2B4E2813213F}"/>
              </a:ext>
            </a:extLst>
          </p:cNvPr>
          <p:cNvSpPr txBox="1"/>
          <p:nvPr/>
        </p:nvSpPr>
        <p:spPr>
          <a:xfrm>
            <a:off x="2765778" y="4295041"/>
            <a:ext cx="8848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transporter vos DASRI jusqu’à un lieu de collecte dans votre véhicule personnel le poids</a:t>
            </a:r>
          </a:p>
          <a:p>
            <a:r>
              <a:rPr lang="fr-FR" dirty="0"/>
              <a:t>ne doit pas dépasser 15KG. </a:t>
            </a:r>
          </a:p>
        </p:txBody>
      </p:sp>
    </p:spTree>
    <p:extLst>
      <p:ext uri="{BB962C8B-B14F-4D97-AF65-F5344CB8AC3E}">
        <p14:creationId xmlns:p14="http://schemas.microsoft.com/office/powerpoint/2010/main" val="1518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8F8E31-CF8A-FBA3-28E5-7CD74B102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0"/>
            <a:ext cx="3907536" cy="3907536"/>
          </a:xfrm>
          <a:prstGeom prst="rect">
            <a:avLst/>
          </a:prstGeom>
        </p:spPr>
      </p:pic>
      <p:sp>
        <p:nvSpPr>
          <p:cNvPr id="2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37E7244-ECB9-D2AF-EEA5-C10BCF56D2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4282286"/>
            <a:ext cx="3995928" cy="1833425"/>
          </a:xfrm>
          <a:prstGeom prst="rect">
            <a:avLst/>
          </a:prstGeom>
          <a:noFill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C69C986-B3C4-3141-D654-D0F109A29B6A}"/>
              </a:ext>
            </a:extLst>
          </p:cNvPr>
          <p:cNvSpPr txBox="1"/>
          <p:nvPr/>
        </p:nvSpPr>
        <p:spPr>
          <a:xfrm>
            <a:off x="4797494" y="2706624"/>
            <a:ext cx="675562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/>
                </a:solidFill>
              </a:rPr>
              <a:t>LE TRI</a:t>
            </a:r>
          </a:p>
        </p:txBody>
      </p:sp>
    </p:spTree>
    <p:extLst>
      <p:ext uri="{BB962C8B-B14F-4D97-AF65-F5344CB8AC3E}">
        <p14:creationId xmlns:p14="http://schemas.microsoft.com/office/powerpoint/2010/main" val="350102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670AA0-65B6-5F3C-CEC7-F0C57A005A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3" y="271256"/>
            <a:ext cx="2143124" cy="105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AA6205A-956A-3C41-7128-E1E47CC95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5" y="4714875"/>
            <a:ext cx="2143125" cy="21431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FAAFBA4-4536-E693-BA7E-810034BE1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8" y="1328739"/>
            <a:ext cx="2690489" cy="210026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96B20C1-718D-47F9-3FFB-6702692D1292}"/>
              </a:ext>
            </a:extLst>
          </p:cNvPr>
          <p:cNvSpPr txBox="1"/>
          <p:nvPr/>
        </p:nvSpPr>
        <p:spPr>
          <a:xfrm>
            <a:off x="4549422" y="880533"/>
            <a:ext cx="287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OBJETS PERFORANTS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99B616-E79B-5E6E-5DDD-060F3D42E1AA}"/>
              </a:ext>
            </a:extLst>
          </p:cNvPr>
          <p:cNvSpPr txBox="1"/>
          <p:nvPr/>
        </p:nvSpPr>
        <p:spPr>
          <a:xfrm>
            <a:off x="6200775" y="1728788"/>
            <a:ext cx="4641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PIQUANT, COUPANT, TRANCHANT:</a:t>
            </a:r>
          </a:p>
          <a:p>
            <a:r>
              <a:rPr lang="fr-FR" b="1" dirty="0"/>
              <a:t>Aiguille, ampoule d’injection, lame de bistouri,</a:t>
            </a:r>
          </a:p>
          <a:p>
            <a:r>
              <a:rPr lang="fr-FR" b="1" dirty="0">
                <a:solidFill>
                  <a:srgbClr val="FF0000"/>
                </a:solidFill>
              </a:rPr>
              <a:t>Y compris le matériel sécurisé</a:t>
            </a: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1B7EDB5E-7B18-7D7A-3B44-D2214E48B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665"/>
            <a:ext cx="3300095" cy="2366735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012036E-6BB1-F69B-97B6-44EEE8DEE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07" y="5075237"/>
            <a:ext cx="1692241" cy="1422400"/>
          </a:xfrm>
          <a:prstGeom prst="rect">
            <a:avLst/>
          </a:prstGeom>
        </p:spPr>
      </p:pic>
      <p:pic>
        <p:nvPicPr>
          <p:cNvPr id="16" name="Image 15" descr="Une image contenant texte, corbeille, conteneur&#10;&#10;Description générée automatiquement">
            <a:extLst>
              <a:ext uri="{FF2B5EF4-FFF2-40B4-BE49-F238E27FC236}">
                <a16:creationId xmlns:a16="http://schemas.microsoft.com/office/drawing/2014/main" id="{85B83B7A-3F8C-31CD-0A37-394E77F8C4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65" y="2819167"/>
            <a:ext cx="1334833" cy="1892300"/>
          </a:xfrm>
          <a:prstGeom prst="rect">
            <a:avLst/>
          </a:prstGeom>
        </p:spPr>
      </p:pic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F37443A6-BD46-AAE1-6F61-0D48E6C152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875" y="3494683"/>
            <a:ext cx="1900491" cy="2034580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0CF479C-ED0B-7B01-723B-3661BE8B6E1A}"/>
              </a:ext>
            </a:extLst>
          </p:cNvPr>
          <p:cNvCxnSpPr/>
          <p:nvPr/>
        </p:nvCxnSpPr>
        <p:spPr>
          <a:xfrm flipV="1">
            <a:off x="7529689" y="4711467"/>
            <a:ext cx="1738489" cy="817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0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2F0628-E8E5-F1E6-1CD9-68997A3D05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3" y="271256"/>
            <a:ext cx="2143124" cy="105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B4548DC-C482-8586-635B-04DF768F8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5" y="-28515"/>
            <a:ext cx="2143125" cy="21431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3BC793C-6237-4510-E236-D626EE153D9F}"/>
              </a:ext>
            </a:extLst>
          </p:cNvPr>
          <p:cNvSpPr txBox="1"/>
          <p:nvPr/>
        </p:nvSpPr>
        <p:spPr>
          <a:xfrm>
            <a:off x="2801137" y="399887"/>
            <a:ext cx="2114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LES OBJETS MOUS</a:t>
            </a:r>
          </a:p>
        </p:txBody>
      </p:sp>
      <p:pic>
        <p:nvPicPr>
          <p:cNvPr id="7" name="Image 6" descr="Une image contenant gants, habits&#10;&#10;Description générée automatiquement">
            <a:extLst>
              <a:ext uri="{FF2B5EF4-FFF2-40B4-BE49-F238E27FC236}">
                <a16:creationId xmlns:a16="http://schemas.microsoft.com/office/drawing/2014/main" id="{FDD25110-8C2A-4217-6E47-6A23A9DE5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36" y="545299"/>
            <a:ext cx="1739900" cy="1168400"/>
          </a:xfrm>
          <a:prstGeom prst="rect">
            <a:avLst/>
          </a:prstGeom>
        </p:spPr>
      </p:pic>
      <p:pic>
        <p:nvPicPr>
          <p:cNvPr id="9" name="Image 8" descr="Une image contenant accessoire, matériau de construction, bandeau, brique&#10;&#10;Description générée automatiquement">
            <a:extLst>
              <a:ext uri="{FF2B5EF4-FFF2-40B4-BE49-F238E27FC236}">
                <a16:creationId xmlns:a16="http://schemas.microsoft.com/office/drawing/2014/main" id="{593C5270-85B5-987F-6874-89DF78FF7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3" y="4714875"/>
            <a:ext cx="1422400" cy="1422400"/>
          </a:xfrm>
          <a:prstGeom prst="rect">
            <a:avLst/>
          </a:prstGeom>
        </p:spPr>
      </p:pic>
      <p:pic>
        <p:nvPicPr>
          <p:cNvPr id="11" name="Image 10" descr="Une image contenant intérieur, tube&#10;&#10;Description générée automatiquement">
            <a:extLst>
              <a:ext uri="{FF2B5EF4-FFF2-40B4-BE49-F238E27FC236}">
                <a16:creationId xmlns:a16="http://schemas.microsoft.com/office/drawing/2014/main" id="{9413EE43-C32A-CA44-E4B7-50829F1C24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5" y="1481711"/>
            <a:ext cx="1231900" cy="1638300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148C8D3-AEE8-2C53-2867-F83738CC61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3" y="2349280"/>
            <a:ext cx="1422400" cy="14224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1A15E1C-323B-1114-C179-CA92A0F3F257}"/>
              </a:ext>
            </a:extLst>
          </p:cNvPr>
          <p:cNvSpPr txBox="1"/>
          <p:nvPr/>
        </p:nvSpPr>
        <p:spPr>
          <a:xfrm>
            <a:off x="5030487" y="1822948"/>
            <a:ext cx="2575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GANTS ET USTENSILES A </a:t>
            </a:r>
          </a:p>
          <a:p>
            <a:r>
              <a:rPr lang="fr-FR" dirty="0"/>
              <a:t>USAGE UNIQUE SOUILLES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A9D4F41-1126-4BC0-429F-37829986D66D}"/>
              </a:ext>
            </a:extLst>
          </p:cNvPr>
          <p:cNvSpPr txBox="1"/>
          <p:nvPr/>
        </p:nvSpPr>
        <p:spPr>
          <a:xfrm>
            <a:off x="941387" y="3120011"/>
            <a:ext cx="1297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POCHES ET</a:t>
            </a:r>
          </a:p>
          <a:p>
            <a:r>
              <a:rPr lang="fr-FR" dirty="0"/>
              <a:t>TUBULURES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92BD8BE-78DA-8FB9-4068-E620C2CD8A37}"/>
              </a:ext>
            </a:extLst>
          </p:cNvPr>
          <p:cNvSpPr txBox="1"/>
          <p:nvPr/>
        </p:nvSpPr>
        <p:spPr>
          <a:xfrm>
            <a:off x="266223" y="6236828"/>
            <a:ext cx="211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PANSEMENTS MOUS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E24AEA-B976-E023-8752-44E507F3D1D7}"/>
              </a:ext>
            </a:extLst>
          </p:cNvPr>
          <p:cNvSpPr txBox="1"/>
          <p:nvPr/>
        </p:nvSpPr>
        <p:spPr>
          <a:xfrm>
            <a:off x="9828213" y="3771680"/>
            <a:ext cx="1869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POCHES ET TUBES</a:t>
            </a:r>
          </a:p>
          <a:p>
            <a:r>
              <a:rPr lang="fr-FR" dirty="0"/>
              <a:t>DE SANG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761126F-2686-3D77-6227-0778881A57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56" y="4802763"/>
            <a:ext cx="1689100" cy="11938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945FDA7-6A8C-C44B-700F-6C7865642C6F}"/>
              </a:ext>
            </a:extLst>
          </p:cNvPr>
          <p:cNvSpPr txBox="1"/>
          <p:nvPr/>
        </p:nvSpPr>
        <p:spPr>
          <a:xfrm>
            <a:off x="4780640" y="6215062"/>
            <a:ext cx="2908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PRODUITS CYTOTOXIQUES ET</a:t>
            </a:r>
          </a:p>
          <a:p>
            <a:r>
              <a:rPr lang="fr-FR" dirty="0"/>
              <a:t>ISOLEMENT SCEPTIQUE</a:t>
            </a:r>
          </a:p>
        </p:txBody>
      </p:sp>
      <p:pic>
        <p:nvPicPr>
          <p:cNvPr id="22" name="Image 21" descr="Une image contenant intérieur, équipement électronique&#10;&#10;Description générée automatiquement">
            <a:extLst>
              <a:ext uri="{FF2B5EF4-FFF2-40B4-BE49-F238E27FC236}">
                <a16:creationId xmlns:a16="http://schemas.microsoft.com/office/drawing/2014/main" id="{5C8475D1-C1BE-9536-15A5-1B3891930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363" y="4814428"/>
            <a:ext cx="1422400" cy="14224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BE9AED-910A-2F46-0D81-1E54C94540B0}"/>
              </a:ext>
            </a:extLst>
          </p:cNvPr>
          <p:cNvSpPr txBox="1"/>
          <p:nvPr/>
        </p:nvSpPr>
        <p:spPr>
          <a:xfrm>
            <a:off x="8742363" y="6263913"/>
            <a:ext cx="18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PANSEMENTS TPN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B2F7600-D2E5-E953-A054-F33433BD19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653" y="3132137"/>
            <a:ext cx="1075075" cy="1285874"/>
          </a:xfrm>
          <a:prstGeom prst="rect">
            <a:avLst/>
          </a:prstGeom>
        </p:spPr>
      </p:pic>
      <p:pic>
        <p:nvPicPr>
          <p:cNvPr id="27" name="Image 26" descr="Une image contenant texte, corbeille, conteneur&#10;&#10;Description générée automatiquement">
            <a:extLst>
              <a:ext uri="{FF2B5EF4-FFF2-40B4-BE49-F238E27FC236}">
                <a16:creationId xmlns:a16="http://schemas.microsoft.com/office/drawing/2014/main" id="{88322A3C-0A86-C375-CC47-5B881B1BFE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38" y="3001017"/>
            <a:ext cx="831935" cy="1475694"/>
          </a:xfrm>
          <a:prstGeom prst="rect">
            <a:avLst/>
          </a:prstGeom>
        </p:spPr>
      </p:pic>
      <p:pic>
        <p:nvPicPr>
          <p:cNvPr id="29" name="Image 28" descr="Une image contenant texte&#10;&#10;Description générée automatiquement">
            <a:extLst>
              <a:ext uri="{FF2B5EF4-FFF2-40B4-BE49-F238E27FC236}">
                <a16:creationId xmlns:a16="http://schemas.microsoft.com/office/drawing/2014/main" id="{7B3E6B58-FEC6-A1FA-BAB7-78D9A7A6B1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75" y="3076355"/>
            <a:ext cx="1422400" cy="1475694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72A4EC21-A026-7AEC-1264-3358434FACD8}"/>
              </a:ext>
            </a:extLst>
          </p:cNvPr>
          <p:cNvSpPr txBox="1"/>
          <p:nvPr/>
        </p:nvSpPr>
        <p:spPr>
          <a:xfrm>
            <a:off x="4475197" y="3497167"/>
            <a:ext cx="87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072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3" grpId="0"/>
      <p:bldP spid="3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348</Words>
  <Application>Microsoft Macintosh PowerPoint</Application>
  <PresentationFormat>Grand écran</PresentationFormat>
  <Paragraphs>66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</dc:creator>
  <cp:lastModifiedBy>jade tauran</cp:lastModifiedBy>
  <cp:revision>12</cp:revision>
  <dcterms:created xsi:type="dcterms:W3CDTF">2022-10-04T15:23:47Z</dcterms:created>
  <dcterms:modified xsi:type="dcterms:W3CDTF">2022-12-13T08:36:06Z</dcterms:modified>
</cp:coreProperties>
</file>