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9" r:id="rId3"/>
    <p:sldId id="266" r:id="rId4"/>
    <p:sldId id="274" r:id="rId5"/>
    <p:sldId id="281" r:id="rId6"/>
    <p:sldId id="272" r:id="rId7"/>
    <p:sldId id="275" r:id="rId8"/>
    <p:sldId id="264" r:id="rId9"/>
    <p:sldId id="265" r:id="rId10"/>
    <p:sldId id="261" r:id="rId11"/>
    <p:sldId id="269" r:id="rId12"/>
    <p:sldId id="262" r:id="rId13"/>
    <p:sldId id="257" r:id="rId14"/>
    <p:sldId id="258" r:id="rId15"/>
    <p:sldId id="260" r:id="rId16"/>
    <p:sldId id="259" r:id="rId17"/>
    <p:sldId id="271" r:id="rId18"/>
    <p:sldId id="270" r:id="rId19"/>
    <p:sldId id="277" r:id="rId20"/>
    <p:sldId id="276" r:id="rId21"/>
    <p:sldId id="280" r:id="rId22"/>
    <p:sldId id="282"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6666"/>
    <a:srgbClr val="009999"/>
    <a:srgbClr val="3399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66" d="100"/>
          <a:sy n="66" d="100"/>
        </p:scale>
        <p:origin x="6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EE41C-F007-42B2-964E-0853A164BE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5D60F7C-D935-4532-B6A3-1525A221E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55A2E2E-D25A-449D-ACAC-4BF2084351D3}"/>
              </a:ext>
            </a:extLst>
          </p:cNvPr>
          <p:cNvSpPr>
            <a:spLocks noGrp="1"/>
          </p:cNvSpPr>
          <p:nvPr>
            <p:ph type="dt" sz="half" idx="10"/>
          </p:nvPr>
        </p:nvSpPr>
        <p:spPr/>
        <p:txBody>
          <a:bodyPr/>
          <a:lstStyle/>
          <a:p>
            <a:fld id="{8AF233F4-9A6C-4C13-8309-B0E6F4CD6AC8}"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B08EA8E8-E6DA-4064-B2AB-38BD5FE133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BCB25C-2A46-48CC-B0F4-52959DBB918C}"/>
              </a:ext>
            </a:extLst>
          </p:cNvPr>
          <p:cNvSpPr>
            <a:spLocks noGrp="1"/>
          </p:cNvSpPr>
          <p:nvPr>
            <p:ph type="sldNum" sz="quarter" idx="12"/>
          </p:nvPr>
        </p:nvSpPr>
        <p:spPr/>
        <p:txBody>
          <a:bodyPr/>
          <a:lstStyle/>
          <a:p>
            <a:fld id="{13A709CF-355A-48E3-BD7F-DE75BA3F5189}" type="slidenum">
              <a:rPr lang="fr-FR" smtClean="0"/>
              <a:t>‹N°›</a:t>
            </a:fld>
            <a:endParaRPr lang="fr-FR"/>
          </a:p>
        </p:txBody>
      </p:sp>
    </p:spTree>
    <p:extLst>
      <p:ext uri="{BB962C8B-B14F-4D97-AF65-F5344CB8AC3E}">
        <p14:creationId xmlns:p14="http://schemas.microsoft.com/office/powerpoint/2010/main" val="104051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795CC7-8F5A-4215-9B2C-F5D810C5E3C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617A2D2-456B-45C3-91FF-0D0C7C2535D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2C9B86-367E-43DF-8AE7-6DE36F3CA486}"/>
              </a:ext>
            </a:extLst>
          </p:cNvPr>
          <p:cNvSpPr>
            <a:spLocks noGrp="1"/>
          </p:cNvSpPr>
          <p:nvPr>
            <p:ph type="dt" sz="half" idx="10"/>
          </p:nvPr>
        </p:nvSpPr>
        <p:spPr/>
        <p:txBody>
          <a:bodyPr/>
          <a:lstStyle/>
          <a:p>
            <a:fld id="{8AF233F4-9A6C-4C13-8309-B0E6F4CD6AC8}"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7C2D80AC-5FAC-4D32-A924-AD262EFCEF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B165C4-8F9C-4CE2-88CB-2798DA3C6198}"/>
              </a:ext>
            </a:extLst>
          </p:cNvPr>
          <p:cNvSpPr>
            <a:spLocks noGrp="1"/>
          </p:cNvSpPr>
          <p:nvPr>
            <p:ph type="sldNum" sz="quarter" idx="12"/>
          </p:nvPr>
        </p:nvSpPr>
        <p:spPr/>
        <p:txBody>
          <a:bodyPr/>
          <a:lstStyle/>
          <a:p>
            <a:fld id="{13A709CF-355A-48E3-BD7F-DE75BA3F5189}" type="slidenum">
              <a:rPr lang="fr-FR" smtClean="0"/>
              <a:t>‹N°›</a:t>
            </a:fld>
            <a:endParaRPr lang="fr-FR"/>
          </a:p>
        </p:txBody>
      </p:sp>
    </p:spTree>
    <p:extLst>
      <p:ext uri="{BB962C8B-B14F-4D97-AF65-F5344CB8AC3E}">
        <p14:creationId xmlns:p14="http://schemas.microsoft.com/office/powerpoint/2010/main" val="378152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1EE83C7-414F-4C5F-B4F1-83CAD499B0D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664AB7C-9363-4383-AF4A-8306447A179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C5601B-427A-43AF-96B1-1ACD480BB326}"/>
              </a:ext>
            </a:extLst>
          </p:cNvPr>
          <p:cNvSpPr>
            <a:spLocks noGrp="1"/>
          </p:cNvSpPr>
          <p:nvPr>
            <p:ph type="dt" sz="half" idx="10"/>
          </p:nvPr>
        </p:nvSpPr>
        <p:spPr/>
        <p:txBody>
          <a:bodyPr/>
          <a:lstStyle/>
          <a:p>
            <a:fld id="{8AF233F4-9A6C-4C13-8309-B0E6F4CD6AC8}"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F73FE6AF-0AC5-4ACB-A06F-B8010005E6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229B1D-8807-4EE3-BF33-6DE97B5C7D4C}"/>
              </a:ext>
            </a:extLst>
          </p:cNvPr>
          <p:cNvSpPr>
            <a:spLocks noGrp="1"/>
          </p:cNvSpPr>
          <p:nvPr>
            <p:ph type="sldNum" sz="quarter" idx="12"/>
          </p:nvPr>
        </p:nvSpPr>
        <p:spPr/>
        <p:txBody>
          <a:bodyPr/>
          <a:lstStyle/>
          <a:p>
            <a:fld id="{13A709CF-355A-48E3-BD7F-DE75BA3F5189}" type="slidenum">
              <a:rPr lang="fr-FR" smtClean="0"/>
              <a:t>‹N°›</a:t>
            </a:fld>
            <a:endParaRPr lang="fr-FR"/>
          </a:p>
        </p:txBody>
      </p:sp>
    </p:spTree>
    <p:extLst>
      <p:ext uri="{BB962C8B-B14F-4D97-AF65-F5344CB8AC3E}">
        <p14:creationId xmlns:p14="http://schemas.microsoft.com/office/powerpoint/2010/main" val="155409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A6257-B197-4615-A681-0C35B3E533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8B8898-A4E3-4DA1-8788-A9B7AA02986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94E757-5FAD-4B99-97E4-F7AA7AA2CE5D}"/>
              </a:ext>
            </a:extLst>
          </p:cNvPr>
          <p:cNvSpPr>
            <a:spLocks noGrp="1"/>
          </p:cNvSpPr>
          <p:nvPr>
            <p:ph type="dt" sz="half" idx="10"/>
          </p:nvPr>
        </p:nvSpPr>
        <p:spPr/>
        <p:txBody>
          <a:bodyPr/>
          <a:lstStyle/>
          <a:p>
            <a:fld id="{8AF233F4-9A6C-4C13-8309-B0E6F4CD6AC8}"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B6D6B335-34E3-4834-A059-040EDEC865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15B85A-3D91-43B6-81D0-A7054F8F5D55}"/>
              </a:ext>
            </a:extLst>
          </p:cNvPr>
          <p:cNvSpPr>
            <a:spLocks noGrp="1"/>
          </p:cNvSpPr>
          <p:nvPr>
            <p:ph type="sldNum" sz="quarter" idx="12"/>
          </p:nvPr>
        </p:nvSpPr>
        <p:spPr/>
        <p:txBody>
          <a:bodyPr/>
          <a:lstStyle/>
          <a:p>
            <a:fld id="{13A709CF-355A-48E3-BD7F-DE75BA3F5189}" type="slidenum">
              <a:rPr lang="fr-FR" smtClean="0"/>
              <a:t>‹N°›</a:t>
            </a:fld>
            <a:endParaRPr lang="fr-FR"/>
          </a:p>
        </p:txBody>
      </p:sp>
    </p:spTree>
    <p:extLst>
      <p:ext uri="{BB962C8B-B14F-4D97-AF65-F5344CB8AC3E}">
        <p14:creationId xmlns:p14="http://schemas.microsoft.com/office/powerpoint/2010/main" val="40869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6D7757-69C7-4799-8ABE-C418DC88AD6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3AC4D54-34DF-43FC-8B6D-652E116D83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984FAF3-4E10-4FF9-B6EB-3B1806FED41A}"/>
              </a:ext>
            </a:extLst>
          </p:cNvPr>
          <p:cNvSpPr>
            <a:spLocks noGrp="1"/>
          </p:cNvSpPr>
          <p:nvPr>
            <p:ph type="dt" sz="half" idx="10"/>
          </p:nvPr>
        </p:nvSpPr>
        <p:spPr/>
        <p:txBody>
          <a:bodyPr/>
          <a:lstStyle/>
          <a:p>
            <a:fld id="{8AF233F4-9A6C-4C13-8309-B0E6F4CD6AC8}"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2796C361-E30F-4CE2-8EE8-2B456BDD3B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1CF50B-BC4A-494D-BF29-4715F49A3FC3}"/>
              </a:ext>
            </a:extLst>
          </p:cNvPr>
          <p:cNvSpPr>
            <a:spLocks noGrp="1"/>
          </p:cNvSpPr>
          <p:nvPr>
            <p:ph type="sldNum" sz="quarter" idx="12"/>
          </p:nvPr>
        </p:nvSpPr>
        <p:spPr/>
        <p:txBody>
          <a:bodyPr/>
          <a:lstStyle/>
          <a:p>
            <a:fld id="{13A709CF-355A-48E3-BD7F-DE75BA3F5189}" type="slidenum">
              <a:rPr lang="fr-FR" smtClean="0"/>
              <a:t>‹N°›</a:t>
            </a:fld>
            <a:endParaRPr lang="fr-FR"/>
          </a:p>
        </p:txBody>
      </p:sp>
    </p:spTree>
    <p:extLst>
      <p:ext uri="{BB962C8B-B14F-4D97-AF65-F5344CB8AC3E}">
        <p14:creationId xmlns:p14="http://schemas.microsoft.com/office/powerpoint/2010/main" val="311548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2174D-DF48-4020-A634-008BBB7E59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8C999FD-9FE7-4474-9EC3-9133BFA2067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0860D0E-6B47-40A4-9420-163B8B9B40D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BEFB1E6-A2D8-40A5-9FEA-47B364013916}"/>
              </a:ext>
            </a:extLst>
          </p:cNvPr>
          <p:cNvSpPr>
            <a:spLocks noGrp="1"/>
          </p:cNvSpPr>
          <p:nvPr>
            <p:ph type="dt" sz="half" idx="10"/>
          </p:nvPr>
        </p:nvSpPr>
        <p:spPr/>
        <p:txBody>
          <a:bodyPr/>
          <a:lstStyle/>
          <a:p>
            <a:fld id="{8AF233F4-9A6C-4C13-8309-B0E6F4CD6AC8}" type="datetimeFigureOut">
              <a:rPr lang="fr-FR" smtClean="0"/>
              <a:t>21/04/2023</a:t>
            </a:fld>
            <a:endParaRPr lang="fr-FR"/>
          </a:p>
        </p:txBody>
      </p:sp>
      <p:sp>
        <p:nvSpPr>
          <p:cNvPr id="6" name="Espace réservé du pied de page 5">
            <a:extLst>
              <a:ext uri="{FF2B5EF4-FFF2-40B4-BE49-F238E27FC236}">
                <a16:creationId xmlns:a16="http://schemas.microsoft.com/office/drawing/2014/main" id="{335AFAA3-31DE-4E69-B607-346F191E610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0F9DA7-8A43-4ADB-BCF0-9A3F55F6090C}"/>
              </a:ext>
            </a:extLst>
          </p:cNvPr>
          <p:cNvSpPr>
            <a:spLocks noGrp="1"/>
          </p:cNvSpPr>
          <p:nvPr>
            <p:ph type="sldNum" sz="quarter" idx="12"/>
          </p:nvPr>
        </p:nvSpPr>
        <p:spPr/>
        <p:txBody>
          <a:bodyPr/>
          <a:lstStyle/>
          <a:p>
            <a:fld id="{13A709CF-355A-48E3-BD7F-DE75BA3F5189}" type="slidenum">
              <a:rPr lang="fr-FR" smtClean="0"/>
              <a:t>‹N°›</a:t>
            </a:fld>
            <a:endParaRPr lang="fr-FR"/>
          </a:p>
        </p:txBody>
      </p:sp>
    </p:spTree>
    <p:extLst>
      <p:ext uri="{BB962C8B-B14F-4D97-AF65-F5344CB8AC3E}">
        <p14:creationId xmlns:p14="http://schemas.microsoft.com/office/powerpoint/2010/main" val="89378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B459F-6E7C-4B41-9BDF-891ECE4033A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31319F3-C6D7-4C4D-80A4-95628A9FA3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54A23ED-8C64-4535-8474-BB33C0C2F93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61C35E3-82AA-4EFC-8C2B-C6AEEC5B3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4C316CF-9539-42FA-A4FF-A4E0978DEC1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A5945D-14CD-4CA4-BB66-87A006295AC8}"/>
              </a:ext>
            </a:extLst>
          </p:cNvPr>
          <p:cNvSpPr>
            <a:spLocks noGrp="1"/>
          </p:cNvSpPr>
          <p:nvPr>
            <p:ph type="dt" sz="half" idx="10"/>
          </p:nvPr>
        </p:nvSpPr>
        <p:spPr/>
        <p:txBody>
          <a:bodyPr/>
          <a:lstStyle/>
          <a:p>
            <a:fld id="{8AF233F4-9A6C-4C13-8309-B0E6F4CD6AC8}" type="datetimeFigureOut">
              <a:rPr lang="fr-FR" smtClean="0"/>
              <a:t>21/04/2023</a:t>
            </a:fld>
            <a:endParaRPr lang="fr-FR"/>
          </a:p>
        </p:txBody>
      </p:sp>
      <p:sp>
        <p:nvSpPr>
          <p:cNvPr id="8" name="Espace réservé du pied de page 7">
            <a:extLst>
              <a:ext uri="{FF2B5EF4-FFF2-40B4-BE49-F238E27FC236}">
                <a16:creationId xmlns:a16="http://schemas.microsoft.com/office/drawing/2014/main" id="{9368BFF2-C528-4A4C-9B86-845E1969B15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78D005E-2B13-4E12-A345-08FCF94F3F98}"/>
              </a:ext>
            </a:extLst>
          </p:cNvPr>
          <p:cNvSpPr>
            <a:spLocks noGrp="1"/>
          </p:cNvSpPr>
          <p:nvPr>
            <p:ph type="sldNum" sz="quarter" idx="12"/>
          </p:nvPr>
        </p:nvSpPr>
        <p:spPr/>
        <p:txBody>
          <a:bodyPr/>
          <a:lstStyle/>
          <a:p>
            <a:fld id="{13A709CF-355A-48E3-BD7F-DE75BA3F5189}" type="slidenum">
              <a:rPr lang="fr-FR" smtClean="0"/>
              <a:t>‹N°›</a:t>
            </a:fld>
            <a:endParaRPr lang="fr-FR"/>
          </a:p>
        </p:txBody>
      </p:sp>
    </p:spTree>
    <p:extLst>
      <p:ext uri="{BB962C8B-B14F-4D97-AF65-F5344CB8AC3E}">
        <p14:creationId xmlns:p14="http://schemas.microsoft.com/office/powerpoint/2010/main" val="50306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9E830-BA81-4F95-9A20-6AA6841793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D477E81-AE86-4DD2-92A3-669D217B7EC0}"/>
              </a:ext>
            </a:extLst>
          </p:cNvPr>
          <p:cNvSpPr>
            <a:spLocks noGrp="1"/>
          </p:cNvSpPr>
          <p:nvPr>
            <p:ph type="dt" sz="half" idx="10"/>
          </p:nvPr>
        </p:nvSpPr>
        <p:spPr/>
        <p:txBody>
          <a:bodyPr/>
          <a:lstStyle/>
          <a:p>
            <a:fld id="{8AF233F4-9A6C-4C13-8309-B0E6F4CD6AC8}" type="datetimeFigureOut">
              <a:rPr lang="fr-FR" smtClean="0"/>
              <a:t>21/04/2023</a:t>
            </a:fld>
            <a:endParaRPr lang="fr-FR"/>
          </a:p>
        </p:txBody>
      </p:sp>
      <p:sp>
        <p:nvSpPr>
          <p:cNvPr id="4" name="Espace réservé du pied de page 3">
            <a:extLst>
              <a:ext uri="{FF2B5EF4-FFF2-40B4-BE49-F238E27FC236}">
                <a16:creationId xmlns:a16="http://schemas.microsoft.com/office/drawing/2014/main" id="{D79FB94E-F7CF-4459-B2DE-93436900CF9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A8F17C8-0444-4543-8BF8-78F23B6BFE60}"/>
              </a:ext>
            </a:extLst>
          </p:cNvPr>
          <p:cNvSpPr>
            <a:spLocks noGrp="1"/>
          </p:cNvSpPr>
          <p:nvPr>
            <p:ph type="sldNum" sz="quarter" idx="12"/>
          </p:nvPr>
        </p:nvSpPr>
        <p:spPr/>
        <p:txBody>
          <a:bodyPr/>
          <a:lstStyle/>
          <a:p>
            <a:fld id="{13A709CF-355A-48E3-BD7F-DE75BA3F5189}" type="slidenum">
              <a:rPr lang="fr-FR" smtClean="0"/>
              <a:t>‹N°›</a:t>
            </a:fld>
            <a:endParaRPr lang="fr-FR"/>
          </a:p>
        </p:txBody>
      </p:sp>
    </p:spTree>
    <p:extLst>
      <p:ext uri="{BB962C8B-B14F-4D97-AF65-F5344CB8AC3E}">
        <p14:creationId xmlns:p14="http://schemas.microsoft.com/office/powerpoint/2010/main" val="224851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4309BCB-817A-4838-8749-1957582D0A91}"/>
              </a:ext>
            </a:extLst>
          </p:cNvPr>
          <p:cNvSpPr>
            <a:spLocks noGrp="1"/>
          </p:cNvSpPr>
          <p:nvPr>
            <p:ph type="dt" sz="half" idx="10"/>
          </p:nvPr>
        </p:nvSpPr>
        <p:spPr/>
        <p:txBody>
          <a:bodyPr/>
          <a:lstStyle/>
          <a:p>
            <a:fld id="{8AF233F4-9A6C-4C13-8309-B0E6F4CD6AC8}" type="datetimeFigureOut">
              <a:rPr lang="fr-FR" smtClean="0"/>
              <a:t>21/04/2023</a:t>
            </a:fld>
            <a:endParaRPr lang="fr-FR"/>
          </a:p>
        </p:txBody>
      </p:sp>
      <p:sp>
        <p:nvSpPr>
          <p:cNvPr id="3" name="Espace réservé du pied de page 2">
            <a:extLst>
              <a:ext uri="{FF2B5EF4-FFF2-40B4-BE49-F238E27FC236}">
                <a16:creationId xmlns:a16="http://schemas.microsoft.com/office/drawing/2014/main" id="{661E38AD-99DD-4FA8-AF95-C60A1293BC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DB7133C-6190-486B-80AA-6E4044590701}"/>
              </a:ext>
            </a:extLst>
          </p:cNvPr>
          <p:cNvSpPr>
            <a:spLocks noGrp="1"/>
          </p:cNvSpPr>
          <p:nvPr>
            <p:ph type="sldNum" sz="quarter" idx="12"/>
          </p:nvPr>
        </p:nvSpPr>
        <p:spPr/>
        <p:txBody>
          <a:bodyPr/>
          <a:lstStyle/>
          <a:p>
            <a:fld id="{13A709CF-355A-48E3-BD7F-DE75BA3F5189}" type="slidenum">
              <a:rPr lang="fr-FR" smtClean="0"/>
              <a:t>‹N°›</a:t>
            </a:fld>
            <a:endParaRPr lang="fr-FR"/>
          </a:p>
        </p:txBody>
      </p:sp>
    </p:spTree>
    <p:extLst>
      <p:ext uri="{BB962C8B-B14F-4D97-AF65-F5344CB8AC3E}">
        <p14:creationId xmlns:p14="http://schemas.microsoft.com/office/powerpoint/2010/main" val="273862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1A0850-CDC8-44AA-B41E-C005E41835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94FD710-ACC1-4AA8-88ED-ACAD138D3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D829977-57C4-45DA-9D5A-2A29E553D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CB1068B-021B-4DFF-A8F4-2F6EDBA7318F}"/>
              </a:ext>
            </a:extLst>
          </p:cNvPr>
          <p:cNvSpPr>
            <a:spLocks noGrp="1"/>
          </p:cNvSpPr>
          <p:nvPr>
            <p:ph type="dt" sz="half" idx="10"/>
          </p:nvPr>
        </p:nvSpPr>
        <p:spPr/>
        <p:txBody>
          <a:bodyPr/>
          <a:lstStyle/>
          <a:p>
            <a:fld id="{8AF233F4-9A6C-4C13-8309-B0E6F4CD6AC8}" type="datetimeFigureOut">
              <a:rPr lang="fr-FR" smtClean="0"/>
              <a:t>21/04/2023</a:t>
            </a:fld>
            <a:endParaRPr lang="fr-FR"/>
          </a:p>
        </p:txBody>
      </p:sp>
      <p:sp>
        <p:nvSpPr>
          <p:cNvPr id="6" name="Espace réservé du pied de page 5">
            <a:extLst>
              <a:ext uri="{FF2B5EF4-FFF2-40B4-BE49-F238E27FC236}">
                <a16:creationId xmlns:a16="http://schemas.microsoft.com/office/drawing/2014/main" id="{732FE185-BC1C-40F3-9A0C-3A9B10696C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3732DDB-0954-4C99-BEC3-62FAB1F78D0A}"/>
              </a:ext>
            </a:extLst>
          </p:cNvPr>
          <p:cNvSpPr>
            <a:spLocks noGrp="1"/>
          </p:cNvSpPr>
          <p:nvPr>
            <p:ph type="sldNum" sz="quarter" idx="12"/>
          </p:nvPr>
        </p:nvSpPr>
        <p:spPr/>
        <p:txBody>
          <a:bodyPr/>
          <a:lstStyle/>
          <a:p>
            <a:fld id="{13A709CF-355A-48E3-BD7F-DE75BA3F5189}" type="slidenum">
              <a:rPr lang="fr-FR" smtClean="0"/>
              <a:t>‹N°›</a:t>
            </a:fld>
            <a:endParaRPr lang="fr-FR"/>
          </a:p>
        </p:txBody>
      </p:sp>
    </p:spTree>
    <p:extLst>
      <p:ext uri="{BB962C8B-B14F-4D97-AF65-F5344CB8AC3E}">
        <p14:creationId xmlns:p14="http://schemas.microsoft.com/office/powerpoint/2010/main" val="313951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0DA96-CE0E-4329-A887-5EFDD4D217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0FC8B8A-9362-4876-8C35-0154C5F924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2DB4AA-C224-4349-96F6-074447668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DDE914-1C42-4BDF-B604-0FC19BAB6588}"/>
              </a:ext>
            </a:extLst>
          </p:cNvPr>
          <p:cNvSpPr>
            <a:spLocks noGrp="1"/>
          </p:cNvSpPr>
          <p:nvPr>
            <p:ph type="dt" sz="half" idx="10"/>
          </p:nvPr>
        </p:nvSpPr>
        <p:spPr/>
        <p:txBody>
          <a:bodyPr/>
          <a:lstStyle/>
          <a:p>
            <a:fld id="{8AF233F4-9A6C-4C13-8309-B0E6F4CD6AC8}" type="datetimeFigureOut">
              <a:rPr lang="fr-FR" smtClean="0"/>
              <a:t>21/04/2023</a:t>
            </a:fld>
            <a:endParaRPr lang="fr-FR"/>
          </a:p>
        </p:txBody>
      </p:sp>
      <p:sp>
        <p:nvSpPr>
          <p:cNvPr id="6" name="Espace réservé du pied de page 5">
            <a:extLst>
              <a:ext uri="{FF2B5EF4-FFF2-40B4-BE49-F238E27FC236}">
                <a16:creationId xmlns:a16="http://schemas.microsoft.com/office/drawing/2014/main" id="{3749200A-513B-4FC3-BA37-FAF7E5AC49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216D97-B9C6-433D-859D-D18E58993EB9}"/>
              </a:ext>
            </a:extLst>
          </p:cNvPr>
          <p:cNvSpPr>
            <a:spLocks noGrp="1"/>
          </p:cNvSpPr>
          <p:nvPr>
            <p:ph type="sldNum" sz="quarter" idx="12"/>
          </p:nvPr>
        </p:nvSpPr>
        <p:spPr/>
        <p:txBody>
          <a:bodyPr/>
          <a:lstStyle/>
          <a:p>
            <a:fld id="{13A709CF-355A-48E3-BD7F-DE75BA3F5189}" type="slidenum">
              <a:rPr lang="fr-FR" smtClean="0"/>
              <a:t>‹N°›</a:t>
            </a:fld>
            <a:endParaRPr lang="fr-FR"/>
          </a:p>
        </p:txBody>
      </p:sp>
    </p:spTree>
    <p:extLst>
      <p:ext uri="{BB962C8B-B14F-4D97-AF65-F5344CB8AC3E}">
        <p14:creationId xmlns:p14="http://schemas.microsoft.com/office/powerpoint/2010/main" val="31435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alpha val="3000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965B992-0C02-4E89-BDB4-46D164B52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D0CB0CC-D763-48A2-B931-ED4E8ECCC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15F572-1534-4D4C-A613-6DCFD4FD6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233F4-9A6C-4C13-8309-B0E6F4CD6AC8}"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05A57071-68FC-4EE9-867B-6805B68AEC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018C051-C460-4D9B-A499-3A7BCF083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709CF-355A-48E3-BD7F-DE75BA3F5189}" type="slidenum">
              <a:rPr lang="fr-FR" smtClean="0"/>
              <a:t>‹N°›</a:t>
            </a:fld>
            <a:endParaRPr lang="fr-FR"/>
          </a:p>
        </p:txBody>
      </p:sp>
    </p:spTree>
    <p:extLst>
      <p:ext uri="{BB962C8B-B14F-4D97-AF65-F5344CB8AC3E}">
        <p14:creationId xmlns:p14="http://schemas.microsoft.com/office/powerpoint/2010/main" val="357933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4.png"/><Relationship Id="rId26" Type="http://schemas.openxmlformats.org/officeDocument/2006/relationships/image" Target="../media/image40.png"/><Relationship Id="rId3" Type="http://schemas.openxmlformats.org/officeDocument/2006/relationships/image" Target="../media/image21.png"/><Relationship Id="rId21"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30.png"/><Relationship Id="rId17" Type="http://schemas.microsoft.com/office/2007/relationships/hdphoto" Target="../media/hdphoto5.wdp"/><Relationship Id="rId25" Type="http://schemas.microsoft.com/office/2007/relationships/hdphoto" Target="../media/hdphoto7.wdp"/><Relationship Id="rId2" Type="http://schemas.openxmlformats.org/officeDocument/2006/relationships/image" Target="../media/image20.png"/><Relationship Id="rId16" Type="http://schemas.openxmlformats.org/officeDocument/2006/relationships/image" Target="../media/image33.png"/><Relationship Id="rId20" Type="http://schemas.openxmlformats.org/officeDocument/2006/relationships/image" Target="../media/image36.png"/><Relationship Id="rId29"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39.png"/><Relationship Id="rId5" Type="http://schemas.openxmlformats.org/officeDocument/2006/relationships/image" Target="../media/image23.png"/><Relationship Id="rId15" Type="http://schemas.microsoft.com/office/2007/relationships/hdphoto" Target="../media/hdphoto4.wdp"/><Relationship Id="rId23" Type="http://schemas.microsoft.com/office/2007/relationships/hdphoto" Target="../media/hdphoto6.wdp"/><Relationship Id="rId28" Type="http://schemas.openxmlformats.org/officeDocument/2006/relationships/image" Target="../media/image41.png"/><Relationship Id="rId10" Type="http://schemas.openxmlformats.org/officeDocument/2006/relationships/image" Target="../media/image28.svg"/><Relationship Id="rId19" Type="http://schemas.openxmlformats.org/officeDocument/2006/relationships/image" Target="../media/image35.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38.png"/><Relationship Id="rId27" Type="http://schemas.microsoft.com/office/2007/relationships/hdphoto" Target="../media/hdphoto8.wdp"/><Relationship Id="rId30"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8.png"/><Relationship Id="rId3" Type="http://schemas.openxmlformats.org/officeDocument/2006/relationships/image" Target="../media/image44.png"/><Relationship Id="rId21" Type="http://schemas.openxmlformats.org/officeDocument/2006/relationships/image" Target="../media/image61.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18.png"/><Relationship Id="rId25" Type="http://schemas.openxmlformats.org/officeDocument/2006/relationships/image" Target="../media/image65.pn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4.png"/><Relationship Id="rId5" Type="http://schemas.openxmlformats.org/officeDocument/2006/relationships/image" Target="../media/image46.svg"/><Relationship Id="rId15" Type="http://schemas.openxmlformats.org/officeDocument/2006/relationships/image" Target="../media/image56.svg"/><Relationship Id="rId23" Type="http://schemas.openxmlformats.org/officeDocument/2006/relationships/image" Target="../media/image63.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42F0D3B-1D04-4CA5-B0FE-3947D4572E4E}"/>
              </a:ext>
            </a:extLst>
          </p:cNvPr>
          <p:cNvPicPr>
            <a:picLocks noChangeAspect="1"/>
          </p:cNvPicPr>
          <p:nvPr/>
        </p:nvPicPr>
        <p:blipFill>
          <a:blip r:embed="rId2"/>
          <a:stretch>
            <a:fillRect/>
          </a:stretch>
        </p:blipFill>
        <p:spPr>
          <a:xfrm>
            <a:off x="2039075" y="461318"/>
            <a:ext cx="5539677" cy="2835866"/>
          </a:xfrm>
          <a:prstGeom prst="rect">
            <a:avLst/>
          </a:prstGeom>
        </p:spPr>
      </p:pic>
      <p:pic>
        <p:nvPicPr>
          <p:cNvPr id="3" name="Image 2">
            <a:extLst>
              <a:ext uri="{FF2B5EF4-FFF2-40B4-BE49-F238E27FC236}">
                <a16:creationId xmlns:a16="http://schemas.microsoft.com/office/drawing/2014/main" id="{17091577-A2A2-4774-AB01-E357266F599F}"/>
              </a:ext>
            </a:extLst>
          </p:cNvPr>
          <p:cNvPicPr>
            <a:picLocks noChangeAspect="1"/>
          </p:cNvPicPr>
          <p:nvPr/>
        </p:nvPicPr>
        <p:blipFill>
          <a:blip r:embed="rId3"/>
          <a:stretch>
            <a:fillRect/>
          </a:stretch>
        </p:blipFill>
        <p:spPr>
          <a:xfrm rot="19656711">
            <a:off x="4690952" y="1736442"/>
            <a:ext cx="3740511" cy="2898349"/>
          </a:xfrm>
          <a:prstGeom prst="rect">
            <a:avLst/>
          </a:prstGeom>
        </p:spPr>
      </p:pic>
      <p:pic>
        <p:nvPicPr>
          <p:cNvPr id="5" name="Image 4">
            <a:extLst>
              <a:ext uri="{FF2B5EF4-FFF2-40B4-BE49-F238E27FC236}">
                <a16:creationId xmlns:a16="http://schemas.microsoft.com/office/drawing/2014/main" id="{F0B91E99-9F2B-4F47-99F4-ACD24A4AE6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986364" y="4609722"/>
            <a:ext cx="3627120" cy="1811049"/>
          </a:xfrm>
          <a:prstGeom prst="rect">
            <a:avLst/>
          </a:prstGeom>
        </p:spPr>
      </p:pic>
    </p:spTree>
    <p:extLst>
      <p:ext uri="{BB962C8B-B14F-4D97-AF65-F5344CB8AC3E}">
        <p14:creationId xmlns:p14="http://schemas.microsoft.com/office/powerpoint/2010/main" val="225635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A75016-C82B-4A85-A1F9-78C4EFD8063A}"/>
              </a:ext>
            </a:extLst>
          </p:cNvPr>
          <p:cNvSpPr txBox="1"/>
          <p:nvPr/>
        </p:nvSpPr>
        <p:spPr>
          <a:xfrm>
            <a:off x="3031958" y="2413337"/>
            <a:ext cx="5948413" cy="1446550"/>
          </a:xfrm>
          <a:prstGeom prst="rect">
            <a:avLst/>
          </a:prstGeom>
          <a:noFill/>
        </p:spPr>
        <p:txBody>
          <a:bodyPr wrap="square" rtlCol="0">
            <a:spAutoFit/>
          </a:bodyPr>
          <a:lstStyle/>
          <a:p>
            <a:pPr algn="ctr"/>
            <a:r>
              <a:rPr lang="fr-FR" sz="4400" b="1" dirty="0">
                <a:solidFill>
                  <a:schemeClr val="accent2"/>
                </a:solidFill>
                <a:latin typeface="+mj-lt"/>
              </a:rPr>
              <a:t>LES AFFICHES OBLIGATOIRES </a:t>
            </a:r>
          </a:p>
        </p:txBody>
      </p:sp>
      <p:pic>
        <p:nvPicPr>
          <p:cNvPr id="3" name="Image 2">
            <a:extLst>
              <a:ext uri="{FF2B5EF4-FFF2-40B4-BE49-F238E27FC236}">
                <a16:creationId xmlns:a16="http://schemas.microsoft.com/office/drawing/2014/main" id="{207EFF91-8F8F-4CF5-8C74-1B7CF49EFA0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613458" y="5752755"/>
            <a:ext cx="1225613" cy="539778"/>
          </a:xfrm>
          <a:prstGeom prst="rect">
            <a:avLst/>
          </a:prstGeom>
        </p:spPr>
      </p:pic>
      <p:pic>
        <p:nvPicPr>
          <p:cNvPr id="7" name="Image 6">
            <a:extLst>
              <a:ext uri="{FF2B5EF4-FFF2-40B4-BE49-F238E27FC236}">
                <a16:creationId xmlns:a16="http://schemas.microsoft.com/office/drawing/2014/main" id="{5E1C7754-26C8-4269-A6BA-A731FDF54BA4}"/>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902659" y="1197620"/>
            <a:ext cx="2267067" cy="1938992"/>
          </a:xfrm>
          <a:prstGeom prst="rect">
            <a:avLst/>
          </a:prstGeom>
        </p:spPr>
      </p:pic>
    </p:spTree>
    <p:extLst>
      <p:ext uri="{BB962C8B-B14F-4D97-AF65-F5344CB8AC3E}">
        <p14:creationId xmlns:p14="http://schemas.microsoft.com/office/powerpoint/2010/main" val="4021612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9EB5D9-67DA-43BC-8320-CA897B0F9DCC}"/>
              </a:ext>
            </a:extLst>
          </p:cNvPr>
          <p:cNvPicPr>
            <a:picLocks noChangeAspect="1"/>
          </p:cNvPicPr>
          <p:nvPr/>
        </p:nvPicPr>
        <p:blipFill>
          <a:blip r:embed="rId2"/>
          <a:stretch>
            <a:fillRect/>
          </a:stretch>
        </p:blipFill>
        <p:spPr>
          <a:xfrm>
            <a:off x="381668" y="1422121"/>
            <a:ext cx="11290567" cy="5435879"/>
          </a:xfrm>
          <a:prstGeom prst="rect">
            <a:avLst/>
          </a:prstGeom>
        </p:spPr>
      </p:pic>
      <p:sp>
        <p:nvSpPr>
          <p:cNvPr id="4" name="ZoneTexte 3">
            <a:extLst>
              <a:ext uri="{FF2B5EF4-FFF2-40B4-BE49-F238E27FC236}">
                <a16:creationId xmlns:a16="http://schemas.microsoft.com/office/drawing/2014/main" id="{7787A67B-02C5-480B-A784-BC3633E85600}"/>
              </a:ext>
            </a:extLst>
          </p:cNvPr>
          <p:cNvSpPr txBox="1"/>
          <p:nvPr/>
        </p:nvSpPr>
        <p:spPr>
          <a:xfrm>
            <a:off x="3378468" y="481264"/>
            <a:ext cx="10173904" cy="769441"/>
          </a:xfrm>
          <a:prstGeom prst="rect">
            <a:avLst/>
          </a:prstGeom>
          <a:noFill/>
        </p:spPr>
        <p:txBody>
          <a:bodyPr wrap="square" rtlCol="0">
            <a:spAutoFit/>
          </a:bodyPr>
          <a:lstStyle/>
          <a:p>
            <a:r>
              <a:rPr lang="fr-FR" sz="4400" b="1" dirty="0">
                <a:solidFill>
                  <a:schemeClr val="accent2"/>
                </a:solidFill>
                <a:latin typeface="+mj-lt"/>
              </a:rPr>
              <a:t>AFFICHE SOCIAL ET DE SECURITE </a:t>
            </a:r>
          </a:p>
        </p:txBody>
      </p:sp>
      <p:pic>
        <p:nvPicPr>
          <p:cNvPr id="5" name="Image 4">
            <a:extLst>
              <a:ext uri="{FF2B5EF4-FFF2-40B4-BE49-F238E27FC236}">
                <a16:creationId xmlns:a16="http://schemas.microsoft.com/office/drawing/2014/main" id="{7B699B94-6FC8-43E5-9063-5EA32FB45BE3}"/>
              </a:ext>
            </a:extLst>
          </p:cNvPr>
          <p:cNvPicPr>
            <a:picLocks noChangeAspect="1"/>
          </p:cNvPicPr>
          <p:nvPr/>
        </p:nvPicPr>
        <p:blipFill>
          <a:blip r:embed="rId3">
            <a:clrChange>
              <a:clrFrom>
                <a:srgbClr val="EDEDED"/>
              </a:clrFrom>
              <a:clrTo>
                <a:srgbClr val="EDEDED">
                  <a:alpha val="0"/>
                </a:srgbClr>
              </a:clrTo>
            </a:clrChange>
          </a:blip>
          <a:stretch>
            <a:fillRect/>
          </a:stretch>
        </p:blipFill>
        <p:spPr>
          <a:xfrm>
            <a:off x="10585181" y="865984"/>
            <a:ext cx="1339919" cy="1358970"/>
          </a:xfrm>
          <a:prstGeom prst="rect">
            <a:avLst/>
          </a:prstGeom>
        </p:spPr>
      </p:pic>
      <p:pic>
        <p:nvPicPr>
          <p:cNvPr id="6" name="Image 5">
            <a:extLst>
              <a:ext uri="{FF2B5EF4-FFF2-40B4-BE49-F238E27FC236}">
                <a16:creationId xmlns:a16="http://schemas.microsoft.com/office/drawing/2014/main" id="{222F5539-7391-4074-AB25-C63A36EF5765}"/>
              </a:ext>
            </a:extLst>
          </p:cNvPr>
          <p:cNvPicPr>
            <a:picLocks noChangeAspect="1"/>
          </p:cNvPicPr>
          <p:nvPr/>
        </p:nvPicPr>
        <p:blipFill>
          <a:blip r:embed="rId4"/>
          <a:stretch>
            <a:fillRect/>
          </a:stretch>
        </p:blipFill>
        <p:spPr>
          <a:xfrm>
            <a:off x="519765" y="124978"/>
            <a:ext cx="1908213" cy="1420491"/>
          </a:xfrm>
          <a:prstGeom prst="rect">
            <a:avLst/>
          </a:prstGeom>
        </p:spPr>
      </p:pic>
      <p:pic>
        <p:nvPicPr>
          <p:cNvPr id="7" name="Image 6">
            <a:extLst>
              <a:ext uri="{FF2B5EF4-FFF2-40B4-BE49-F238E27FC236}">
                <a16:creationId xmlns:a16="http://schemas.microsoft.com/office/drawing/2014/main" id="{5CBEF5FC-BE94-4376-A017-626F6669419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395497" y="6231212"/>
            <a:ext cx="1225402" cy="536494"/>
          </a:xfrm>
          <a:prstGeom prst="rect">
            <a:avLst/>
          </a:prstGeom>
        </p:spPr>
      </p:pic>
    </p:spTree>
    <p:extLst>
      <p:ext uri="{BB962C8B-B14F-4D97-AF65-F5344CB8AC3E}">
        <p14:creationId xmlns:p14="http://schemas.microsoft.com/office/powerpoint/2010/main" val="119747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2C036D2-06F3-4C73-9BC3-B489EBFABBCB}"/>
              </a:ext>
            </a:extLst>
          </p:cNvPr>
          <p:cNvSpPr txBox="1"/>
          <p:nvPr/>
        </p:nvSpPr>
        <p:spPr>
          <a:xfrm>
            <a:off x="115503" y="0"/>
            <a:ext cx="11806989" cy="1569660"/>
          </a:xfrm>
          <a:prstGeom prst="rect">
            <a:avLst/>
          </a:prstGeom>
          <a:noFill/>
        </p:spPr>
        <p:txBody>
          <a:bodyPr wrap="square">
            <a:spAutoFit/>
          </a:bodyPr>
          <a:lstStyle/>
          <a:p>
            <a:pPr algn="ctr"/>
            <a:r>
              <a:rPr lang="fr-FR" sz="4800" b="1" dirty="0">
                <a:solidFill>
                  <a:schemeClr val="accent2"/>
                </a:solidFill>
                <a:latin typeface="+mj-lt"/>
              </a:rPr>
              <a:t>AFFICHE DU TRAITEMENT DES DONNÉES DE SANTÉ DES PATIENTS</a:t>
            </a:r>
          </a:p>
        </p:txBody>
      </p:sp>
      <p:pic>
        <p:nvPicPr>
          <p:cNvPr id="4" name="Image 3">
            <a:extLst>
              <a:ext uri="{FF2B5EF4-FFF2-40B4-BE49-F238E27FC236}">
                <a16:creationId xmlns:a16="http://schemas.microsoft.com/office/drawing/2014/main" id="{B86970E6-7A3C-4324-BAD7-671294B625F6}"/>
              </a:ext>
            </a:extLst>
          </p:cNvPr>
          <p:cNvPicPr>
            <a:picLocks noChangeAspect="1"/>
          </p:cNvPicPr>
          <p:nvPr/>
        </p:nvPicPr>
        <p:blipFill>
          <a:blip r:embed="rId2"/>
          <a:stretch>
            <a:fillRect/>
          </a:stretch>
        </p:blipFill>
        <p:spPr>
          <a:xfrm>
            <a:off x="1606375" y="1569659"/>
            <a:ext cx="5299044" cy="4905315"/>
          </a:xfrm>
          <a:prstGeom prst="rect">
            <a:avLst/>
          </a:prstGeom>
        </p:spPr>
      </p:pic>
      <p:sp>
        <p:nvSpPr>
          <p:cNvPr id="5" name="ZoneTexte 4">
            <a:extLst>
              <a:ext uri="{FF2B5EF4-FFF2-40B4-BE49-F238E27FC236}">
                <a16:creationId xmlns:a16="http://schemas.microsoft.com/office/drawing/2014/main" id="{71F1A8BE-227E-4781-A8F4-345BB2DA0360}"/>
              </a:ext>
            </a:extLst>
          </p:cNvPr>
          <p:cNvSpPr txBox="1"/>
          <p:nvPr/>
        </p:nvSpPr>
        <p:spPr>
          <a:xfrm>
            <a:off x="7102136" y="1761228"/>
            <a:ext cx="4400053" cy="4247317"/>
          </a:xfrm>
          <a:prstGeom prst="rect">
            <a:avLst/>
          </a:prstGeom>
          <a:noFill/>
        </p:spPr>
        <p:txBody>
          <a:bodyPr wrap="square" rtlCol="0">
            <a:spAutoFit/>
          </a:bodyPr>
          <a:lstStyle/>
          <a:p>
            <a:r>
              <a:rPr lang="fr-FR" dirty="0">
                <a:latin typeface="+mj-lt"/>
              </a:rPr>
              <a:t>Gestion et sécurité des données des patients </a:t>
            </a:r>
          </a:p>
          <a:p>
            <a:endParaRPr lang="fr-FR" dirty="0">
              <a:latin typeface="+mj-lt"/>
            </a:endParaRPr>
          </a:p>
          <a:p>
            <a:r>
              <a:rPr lang="fr-FR" dirty="0">
                <a:latin typeface="+mj-lt"/>
              </a:rPr>
              <a:t>Sécurisation des données stockées ou archivées </a:t>
            </a:r>
          </a:p>
          <a:p>
            <a:endParaRPr lang="fr-FR" dirty="0">
              <a:latin typeface="+mj-lt"/>
            </a:endParaRPr>
          </a:p>
          <a:p>
            <a:r>
              <a:rPr lang="fr-FR" dirty="0">
                <a:latin typeface="+mj-lt"/>
              </a:rPr>
              <a:t>Désignation d’un IDEL responsable RGPD </a:t>
            </a:r>
          </a:p>
          <a:p>
            <a:endParaRPr lang="fr-FR" dirty="0">
              <a:latin typeface="+mj-lt"/>
            </a:endParaRPr>
          </a:p>
          <a:p>
            <a:r>
              <a:rPr lang="fr-FR" dirty="0">
                <a:latin typeface="+mj-lt"/>
              </a:rPr>
              <a:t>Gestion de sécurité de votre LGC </a:t>
            </a:r>
          </a:p>
          <a:p>
            <a:endParaRPr lang="fr-FR" dirty="0">
              <a:latin typeface="+mj-lt"/>
            </a:endParaRPr>
          </a:p>
          <a:p>
            <a:r>
              <a:rPr lang="fr-FR" dirty="0">
                <a:latin typeface="+mj-lt"/>
              </a:rPr>
              <a:t>Obligation d’échanges avec une adresse de santé sécurisée ( Type MMS…) </a:t>
            </a:r>
          </a:p>
          <a:p>
            <a:endParaRPr lang="fr-FR" dirty="0">
              <a:latin typeface="+mj-lt"/>
            </a:endParaRPr>
          </a:p>
          <a:p>
            <a:r>
              <a:rPr lang="fr-FR" dirty="0">
                <a:latin typeface="+mj-lt"/>
              </a:rPr>
              <a:t>Obligation de vérification des outils connectés répondent eux même au stockage et secret des données de santé </a:t>
            </a:r>
          </a:p>
        </p:txBody>
      </p:sp>
      <p:pic>
        <p:nvPicPr>
          <p:cNvPr id="2" name="Image 1">
            <a:extLst>
              <a:ext uri="{FF2B5EF4-FFF2-40B4-BE49-F238E27FC236}">
                <a16:creationId xmlns:a16="http://schemas.microsoft.com/office/drawing/2014/main" id="{99F76C3B-DDFB-46F3-BA4B-F8639B4AB8A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53718" y="861110"/>
            <a:ext cx="1910451" cy="1417100"/>
          </a:xfrm>
          <a:prstGeom prst="rect">
            <a:avLst/>
          </a:prstGeom>
        </p:spPr>
      </p:pic>
      <p:pic>
        <p:nvPicPr>
          <p:cNvPr id="6" name="Image 5">
            <a:extLst>
              <a:ext uri="{FF2B5EF4-FFF2-40B4-BE49-F238E27FC236}">
                <a16:creationId xmlns:a16="http://schemas.microsoft.com/office/drawing/2014/main" id="{A54CB3AA-4DAD-490E-82D9-5495A9BFD2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889488" y="6008545"/>
            <a:ext cx="1225402" cy="536494"/>
          </a:xfrm>
          <a:prstGeom prst="rect">
            <a:avLst/>
          </a:prstGeom>
        </p:spPr>
      </p:pic>
    </p:spTree>
    <p:extLst>
      <p:ext uri="{BB962C8B-B14F-4D97-AF65-F5344CB8AC3E}">
        <p14:creationId xmlns:p14="http://schemas.microsoft.com/office/powerpoint/2010/main" val="284382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4732887-A9BF-4A70-AC00-AB43F33DE21B}"/>
              </a:ext>
            </a:extLst>
          </p:cNvPr>
          <p:cNvPicPr>
            <a:picLocks noChangeAspect="1"/>
          </p:cNvPicPr>
          <p:nvPr/>
        </p:nvPicPr>
        <p:blipFill>
          <a:blip r:embed="rId2"/>
          <a:stretch>
            <a:fillRect/>
          </a:stretch>
        </p:blipFill>
        <p:spPr>
          <a:xfrm>
            <a:off x="2201291" y="1684420"/>
            <a:ext cx="7789417" cy="4886482"/>
          </a:xfrm>
          <a:prstGeom prst="rect">
            <a:avLst/>
          </a:prstGeom>
        </p:spPr>
      </p:pic>
      <p:pic>
        <p:nvPicPr>
          <p:cNvPr id="5" name="Image 4">
            <a:extLst>
              <a:ext uri="{FF2B5EF4-FFF2-40B4-BE49-F238E27FC236}">
                <a16:creationId xmlns:a16="http://schemas.microsoft.com/office/drawing/2014/main" id="{8FF23FD2-E89F-42E2-AE0A-AAE23969DDA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613458" y="5752755"/>
            <a:ext cx="1225613" cy="539778"/>
          </a:xfrm>
          <a:prstGeom prst="rect">
            <a:avLst/>
          </a:prstGeom>
        </p:spPr>
      </p:pic>
      <p:sp>
        <p:nvSpPr>
          <p:cNvPr id="7" name="ZoneTexte 6">
            <a:extLst>
              <a:ext uri="{FF2B5EF4-FFF2-40B4-BE49-F238E27FC236}">
                <a16:creationId xmlns:a16="http://schemas.microsoft.com/office/drawing/2014/main" id="{CF06FEC9-DBEF-4EA1-A80A-366761792821}"/>
              </a:ext>
            </a:extLst>
          </p:cNvPr>
          <p:cNvSpPr txBox="1"/>
          <p:nvPr/>
        </p:nvSpPr>
        <p:spPr>
          <a:xfrm>
            <a:off x="1815968" y="287098"/>
            <a:ext cx="11069051" cy="830997"/>
          </a:xfrm>
          <a:prstGeom prst="rect">
            <a:avLst/>
          </a:prstGeom>
          <a:noFill/>
        </p:spPr>
        <p:txBody>
          <a:bodyPr wrap="square">
            <a:spAutoFit/>
          </a:bodyPr>
          <a:lstStyle/>
          <a:p>
            <a:r>
              <a:rPr lang="fr-FR" sz="4800" b="1" dirty="0">
                <a:solidFill>
                  <a:schemeClr val="accent2"/>
                </a:solidFill>
                <a:latin typeface="+mj-lt"/>
              </a:rPr>
              <a:t>AFFICHE DE SECURITE DU LOCAL </a:t>
            </a:r>
            <a:endParaRPr lang="fr-FR" sz="4800" dirty="0">
              <a:latin typeface="+mj-lt"/>
            </a:endParaRPr>
          </a:p>
        </p:txBody>
      </p:sp>
      <p:pic>
        <p:nvPicPr>
          <p:cNvPr id="2" name="Image 1">
            <a:extLst>
              <a:ext uri="{FF2B5EF4-FFF2-40B4-BE49-F238E27FC236}">
                <a16:creationId xmlns:a16="http://schemas.microsoft.com/office/drawing/2014/main" id="{6B20CAF4-2C03-41B7-9DDD-BCEAD58ECF59}"/>
              </a:ext>
            </a:extLst>
          </p:cNvPr>
          <p:cNvPicPr>
            <a:picLocks noChangeAspect="1"/>
          </p:cNvPicPr>
          <p:nvPr/>
        </p:nvPicPr>
        <p:blipFill>
          <a:blip r:embed="rId4"/>
          <a:stretch>
            <a:fillRect/>
          </a:stretch>
        </p:blipFill>
        <p:spPr>
          <a:xfrm>
            <a:off x="1247184" y="974174"/>
            <a:ext cx="1908213" cy="1420491"/>
          </a:xfrm>
          <a:prstGeom prst="rect">
            <a:avLst/>
          </a:prstGeom>
        </p:spPr>
      </p:pic>
    </p:spTree>
    <p:extLst>
      <p:ext uri="{BB962C8B-B14F-4D97-AF65-F5344CB8AC3E}">
        <p14:creationId xmlns:p14="http://schemas.microsoft.com/office/powerpoint/2010/main" val="354899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AF4B65E-43AB-4509-9600-4615E9BEC2FF}"/>
              </a:ext>
            </a:extLst>
          </p:cNvPr>
          <p:cNvPicPr>
            <a:picLocks noChangeAspect="1"/>
          </p:cNvPicPr>
          <p:nvPr/>
        </p:nvPicPr>
        <p:blipFill>
          <a:blip r:embed="rId2"/>
          <a:stretch>
            <a:fillRect/>
          </a:stretch>
        </p:blipFill>
        <p:spPr>
          <a:xfrm>
            <a:off x="4009397" y="1457876"/>
            <a:ext cx="4173206" cy="4822298"/>
          </a:xfrm>
          <a:prstGeom prst="rect">
            <a:avLst/>
          </a:prstGeom>
        </p:spPr>
      </p:pic>
      <p:pic>
        <p:nvPicPr>
          <p:cNvPr id="5" name="Image 4">
            <a:extLst>
              <a:ext uri="{FF2B5EF4-FFF2-40B4-BE49-F238E27FC236}">
                <a16:creationId xmlns:a16="http://schemas.microsoft.com/office/drawing/2014/main" id="{50CA21FE-19EC-4635-BE4B-D9E6394E65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59454" y="5757932"/>
            <a:ext cx="1225613" cy="539778"/>
          </a:xfrm>
          <a:prstGeom prst="rect">
            <a:avLst/>
          </a:prstGeom>
        </p:spPr>
      </p:pic>
      <p:sp>
        <p:nvSpPr>
          <p:cNvPr id="11" name="ZoneTexte 10">
            <a:extLst>
              <a:ext uri="{FF2B5EF4-FFF2-40B4-BE49-F238E27FC236}">
                <a16:creationId xmlns:a16="http://schemas.microsoft.com/office/drawing/2014/main" id="{309E0B41-5563-43B2-9AE0-A45FFE0330DB}"/>
              </a:ext>
            </a:extLst>
          </p:cNvPr>
          <p:cNvSpPr txBox="1"/>
          <p:nvPr/>
        </p:nvSpPr>
        <p:spPr>
          <a:xfrm>
            <a:off x="3871361" y="306199"/>
            <a:ext cx="933891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ED7D31"/>
                </a:solidFill>
                <a:effectLst/>
                <a:uLnTx/>
                <a:uFillTx/>
                <a:latin typeface="Calibri Light" panose="020F0302020204030204"/>
                <a:ea typeface="+mn-ea"/>
                <a:cs typeface="+mn-cs"/>
              </a:rPr>
              <a:t>AFFICHE SANITAIRE </a:t>
            </a:r>
            <a:endParaRPr kumimoji="0" lang="fr-FR" sz="4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Image 5">
            <a:extLst>
              <a:ext uri="{FF2B5EF4-FFF2-40B4-BE49-F238E27FC236}">
                <a16:creationId xmlns:a16="http://schemas.microsoft.com/office/drawing/2014/main" id="{68081441-9723-4F12-82E2-4835DD20DA4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85323" y="1034364"/>
            <a:ext cx="1910451" cy="1417100"/>
          </a:xfrm>
          <a:prstGeom prst="rect">
            <a:avLst/>
          </a:prstGeom>
        </p:spPr>
      </p:pic>
    </p:spTree>
    <p:extLst>
      <p:ext uri="{BB962C8B-B14F-4D97-AF65-F5344CB8AC3E}">
        <p14:creationId xmlns:p14="http://schemas.microsoft.com/office/powerpoint/2010/main" val="412736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231B9DD-256F-48DA-AC1E-6B4806DD5133}"/>
              </a:ext>
            </a:extLst>
          </p:cNvPr>
          <p:cNvPicPr>
            <a:picLocks noChangeAspect="1"/>
          </p:cNvPicPr>
          <p:nvPr/>
        </p:nvPicPr>
        <p:blipFill>
          <a:blip r:embed="rId2"/>
          <a:stretch>
            <a:fillRect/>
          </a:stretch>
        </p:blipFill>
        <p:spPr>
          <a:xfrm>
            <a:off x="790795" y="1663890"/>
            <a:ext cx="10430519" cy="4409651"/>
          </a:xfrm>
          <a:prstGeom prst="rect">
            <a:avLst/>
          </a:prstGeom>
        </p:spPr>
      </p:pic>
      <p:sp>
        <p:nvSpPr>
          <p:cNvPr id="4" name="ZoneTexte 3">
            <a:extLst>
              <a:ext uri="{FF2B5EF4-FFF2-40B4-BE49-F238E27FC236}">
                <a16:creationId xmlns:a16="http://schemas.microsoft.com/office/drawing/2014/main" id="{F5004D57-08B2-4F1D-8C4E-4561048A7652}"/>
              </a:ext>
            </a:extLst>
          </p:cNvPr>
          <p:cNvSpPr txBox="1"/>
          <p:nvPr/>
        </p:nvSpPr>
        <p:spPr>
          <a:xfrm>
            <a:off x="384845" y="188012"/>
            <a:ext cx="11242418" cy="830997"/>
          </a:xfrm>
          <a:prstGeom prst="rect">
            <a:avLst/>
          </a:prstGeom>
          <a:noFill/>
        </p:spPr>
        <p:txBody>
          <a:bodyPr wrap="square" rtlCol="0">
            <a:spAutoFit/>
          </a:bodyPr>
          <a:lstStyle/>
          <a:p>
            <a:pPr algn="ctr"/>
            <a:r>
              <a:rPr lang="fr-FR" sz="4800" b="1" dirty="0">
                <a:solidFill>
                  <a:schemeClr val="accent2"/>
                </a:solidFill>
                <a:latin typeface="+mj-lt"/>
              </a:rPr>
              <a:t>AFFICHE DES TARIFS  DANS LE CABINET </a:t>
            </a:r>
          </a:p>
        </p:txBody>
      </p:sp>
      <p:pic>
        <p:nvPicPr>
          <p:cNvPr id="6" name="Image 5">
            <a:extLst>
              <a:ext uri="{FF2B5EF4-FFF2-40B4-BE49-F238E27FC236}">
                <a16:creationId xmlns:a16="http://schemas.microsoft.com/office/drawing/2014/main" id="{2C753476-201B-4113-9AC2-179A33FB723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608507" y="6130210"/>
            <a:ext cx="1225613" cy="539778"/>
          </a:xfrm>
          <a:prstGeom prst="rect">
            <a:avLst/>
          </a:prstGeom>
        </p:spPr>
      </p:pic>
      <p:pic>
        <p:nvPicPr>
          <p:cNvPr id="2" name="Image 1">
            <a:extLst>
              <a:ext uri="{FF2B5EF4-FFF2-40B4-BE49-F238E27FC236}">
                <a16:creationId xmlns:a16="http://schemas.microsoft.com/office/drawing/2014/main" id="{433A7322-4B4C-40AC-A355-9CD2F0CF3B1C}"/>
              </a:ext>
            </a:extLst>
          </p:cNvPr>
          <p:cNvPicPr>
            <a:picLocks noChangeAspect="1"/>
          </p:cNvPicPr>
          <p:nvPr/>
        </p:nvPicPr>
        <p:blipFill>
          <a:blip r:embed="rId4"/>
          <a:stretch>
            <a:fillRect/>
          </a:stretch>
        </p:blipFill>
        <p:spPr>
          <a:xfrm>
            <a:off x="790795" y="953644"/>
            <a:ext cx="1908213" cy="1420491"/>
          </a:xfrm>
          <a:prstGeom prst="rect">
            <a:avLst/>
          </a:prstGeom>
        </p:spPr>
      </p:pic>
    </p:spTree>
    <p:extLst>
      <p:ext uri="{BB962C8B-B14F-4D97-AF65-F5344CB8AC3E}">
        <p14:creationId xmlns:p14="http://schemas.microsoft.com/office/powerpoint/2010/main" val="147863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A919BA9-E9D7-4092-8A51-94FD6FC930E3}"/>
              </a:ext>
            </a:extLst>
          </p:cNvPr>
          <p:cNvPicPr>
            <a:picLocks noChangeAspect="1"/>
          </p:cNvPicPr>
          <p:nvPr/>
        </p:nvPicPr>
        <p:blipFill>
          <a:blip r:embed="rId2"/>
          <a:stretch>
            <a:fillRect/>
          </a:stretch>
        </p:blipFill>
        <p:spPr>
          <a:xfrm>
            <a:off x="2321992" y="1411475"/>
            <a:ext cx="6636091" cy="1892397"/>
          </a:xfrm>
          <a:prstGeom prst="rect">
            <a:avLst/>
          </a:prstGeom>
        </p:spPr>
      </p:pic>
      <p:pic>
        <p:nvPicPr>
          <p:cNvPr id="5" name="Image 4">
            <a:extLst>
              <a:ext uri="{FF2B5EF4-FFF2-40B4-BE49-F238E27FC236}">
                <a16:creationId xmlns:a16="http://schemas.microsoft.com/office/drawing/2014/main" id="{4AAD145C-FC15-475C-8961-AB2672C4F66D}"/>
              </a:ext>
            </a:extLst>
          </p:cNvPr>
          <p:cNvPicPr>
            <a:picLocks noChangeAspect="1"/>
          </p:cNvPicPr>
          <p:nvPr/>
        </p:nvPicPr>
        <p:blipFill>
          <a:blip r:embed="rId3"/>
          <a:stretch>
            <a:fillRect/>
          </a:stretch>
        </p:blipFill>
        <p:spPr>
          <a:xfrm>
            <a:off x="2252138" y="3676336"/>
            <a:ext cx="6705945" cy="2578233"/>
          </a:xfrm>
          <a:prstGeom prst="rect">
            <a:avLst/>
          </a:prstGeom>
        </p:spPr>
      </p:pic>
      <p:pic>
        <p:nvPicPr>
          <p:cNvPr id="7" name="Image 6">
            <a:extLst>
              <a:ext uri="{FF2B5EF4-FFF2-40B4-BE49-F238E27FC236}">
                <a16:creationId xmlns:a16="http://schemas.microsoft.com/office/drawing/2014/main" id="{0718D334-5033-4C77-B3FF-9FD3487E866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46081" y="5892686"/>
            <a:ext cx="1225613" cy="539778"/>
          </a:xfrm>
          <a:prstGeom prst="rect">
            <a:avLst/>
          </a:prstGeom>
        </p:spPr>
      </p:pic>
      <p:sp>
        <p:nvSpPr>
          <p:cNvPr id="6" name="ZoneTexte 5">
            <a:extLst>
              <a:ext uri="{FF2B5EF4-FFF2-40B4-BE49-F238E27FC236}">
                <a16:creationId xmlns:a16="http://schemas.microsoft.com/office/drawing/2014/main" id="{412B6EF3-455F-4EBC-8C15-655732EEA015}"/>
              </a:ext>
            </a:extLst>
          </p:cNvPr>
          <p:cNvSpPr txBox="1"/>
          <p:nvPr/>
        </p:nvSpPr>
        <p:spPr>
          <a:xfrm>
            <a:off x="2556308" y="269570"/>
            <a:ext cx="6097604" cy="769441"/>
          </a:xfrm>
          <a:prstGeom prst="rect">
            <a:avLst/>
          </a:prstGeom>
          <a:noFill/>
        </p:spPr>
        <p:txBody>
          <a:bodyPr wrap="square">
            <a:spAutoFit/>
          </a:bodyPr>
          <a:lstStyle/>
          <a:p>
            <a:pPr algn="ctr"/>
            <a:r>
              <a:rPr lang="fr-FR" sz="4400" b="1" dirty="0">
                <a:solidFill>
                  <a:schemeClr val="accent2"/>
                </a:solidFill>
                <a:latin typeface="+mj-lt"/>
              </a:rPr>
              <a:t>AFFICHE DES TARIFS</a:t>
            </a:r>
          </a:p>
        </p:txBody>
      </p:sp>
      <p:pic>
        <p:nvPicPr>
          <p:cNvPr id="2" name="Image 1">
            <a:extLst>
              <a:ext uri="{FF2B5EF4-FFF2-40B4-BE49-F238E27FC236}">
                <a16:creationId xmlns:a16="http://schemas.microsoft.com/office/drawing/2014/main" id="{70B6725A-2AB5-46E1-A85C-A14368C0FDF8}"/>
              </a:ext>
            </a:extLst>
          </p:cNvPr>
          <p:cNvPicPr>
            <a:picLocks noChangeAspect="1"/>
          </p:cNvPicPr>
          <p:nvPr/>
        </p:nvPicPr>
        <p:blipFill>
          <a:blip r:embed="rId5"/>
          <a:stretch>
            <a:fillRect/>
          </a:stretch>
        </p:blipFill>
        <p:spPr>
          <a:xfrm>
            <a:off x="1166659" y="812952"/>
            <a:ext cx="1908213" cy="1420491"/>
          </a:xfrm>
          <a:prstGeom prst="rect">
            <a:avLst/>
          </a:prstGeom>
        </p:spPr>
      </p:pic>
    </p:spTree>
    <p:extLst>
      <p:ext uri="{BB962C8B-B14F-4D97-AF65-F5344CB8AC3E}">
        <p14:creationId xmlns:p14="http://schemas.microsoft.com/office/powerpoint/2010/main" val="73018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67D3790-58E3-461B-936F-EA28BDEACEF7}"/>
              </a:ext>
            </a:extLst>
          </p:cNvPr>
          <p:cNvSpPr txBox="1"/>
          <p:nvPr/>
        </p:nvSpPr>
        <p:spPr>
          <a:xfrm>
            <a:off x="2849079" y="2810577"/>
            <a:ext cx="8219975" cy="769441"/>
          </a:xfrm>
          <a:prstGeom prst="rect">
            <a:avLst/>
          </a:prstGeom>
          <a:noFill/>
        </p:spPr>
        <p:txBody>
          <a:bodyPr wrap="square" rtlCol="0">
            <a:spAutoFit/>
          </a:bodyPr>
          <a:lstStyle/>
          <a:p>
            <a:r>
              <a:rPr lang="fr-FR" sz="4400" b="1" dirty="0">
                <a:solidFill>
                  <a:schemeClr val="accent2"/>
                </a:solidFill>
                <a:latin typeface="+mj-lt"/>
              </a:rPr>
              <a:t>LE MATERIEL OBLIGATOIRE </a:t>
            </a:r>
          </a:p>
        </p:txBody>
      </p:sp>
      <p:pic>
        <p:nvPicPr>
          <p:cNvPr id="3" name="Image 2">
            <a:extLst>
              <a:ext uri="{FF2B5EF4-FFF2-40B4-BE49-F238E27FC236}">
                <a16:creationId xmlns:a16="http://schemas.microsoft.com/office/drawing/2014/main" id="{AB2364D2-2314-4FAD-B3BA-A9383913361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052250" y="5595944"/>
            <a:ext cx="1231499" cy="573850"/>
          </a:xfrm>
          <a:prstGeom prst="rect">
            <a:avLst/>
          </a:prstGeom>
        </p:spPr>
      </p:pic>
      <p:pic>
        <p:nvPicPr>
          <p:cNvPr id="4" name="Image 3">
            <a:extLst>
              <a:ext uri="{FF2B5EF4-FFF2-40B4-BE49-F238E27FC236}">
                <a16:creationId xmlns:a16="http://schemas.microsoft.com/office/drawing/2014/main" id="{03379927-334A-4F65-BDDF-5E5AEDAE7195}"/>
              </a:ext>
            </a:extLst>
          </p:cNvPr>
          <p:cNvPicPr>
            <a:picLocks noChangeAspect="1"/>
          </p:cNvPicPr>
          <p:nvPr/>
        </p:nvPicPr>
        <p:blipFill>
          <a:blip r:embed="rId3"/>
          <a:stretch>
            <a:fillRect/>
          </a:stretch>
        </p:blipFill>
        <p:spPr>
          <a:xfrm>
            <a:off x="1715299" y="1852480"/>
            <a:ext cx="1908213" cy="1420491"/>
          </a:xfrm>
          <a:prstGeom prst="rect">
            <a:avLst/>
          </a:prstGeom>
        </p:spPr>
      </p:pic>
    </p:spTree>
    <p:extLst>
      <p:ext uri="{BB962C8B-B14F-4D97-AF65-F5344CB8AC3E}">
        <p14:creationId xmlns:p14="http://schemas.microsoft.com/office/powerpoint/2010/main" val="264710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2152B31-7C37-48F1-B17A-E9427369DA60}"/>
              </a:ext>
            </a:extLst>
          </p:cNvPr>
          <p:cNvSpPr txBox="1"/>
          <p:nvPr/>
        </p:nvSpPr>
        <p:spPr>
          <a:xfrm>
            <a:off x="4604887" y="2099970"/>
            <a:ext cx="7587113" cy="3693319"/>
          </a:xfrm>
          <a:prstGeom prst="rect">
            <a:avLst/>
          </a:prstGeom>
          <a:noFill/>
        </p:spPr>
        <p:txBody>
          <a:bodyPr wrap="square">
            <a:spAutoFit/>
          </a:bodyPr>
          <a:lstStyle/>
          <a:p>
            <a:r>
              <a:rPr lang="fr-FR" dirty="0">
                <a:latin typeface="+mj-lt"/>
              </a:rPr>
              <a:t>Vérifier la conformité aux règles de sécurité et notamment le bon fonctionnement de tous les appareils de secours contre l'incendie et des appareils d'éclairage de sécurité</a:t>
            </a:r>
          </a:p>
          <a:p>
            <a:endParaRPr lang="fr-FR" dirty="0">
              <a:latin typeface="+mj-lt"/>
            </a:endParaRPr>
          </a:p>
          <a:p>
            <a:r>
              <a:rPr lang="fr-FR" dirty="0">
                <a:latin typeface="+mj-lt"/>
              </a:rPr>
              <a:t>Vérifier et faites contrôler vos appareils 1 fois par an avec un certificat de conformité </a:t>
            </a:r>
          </a:p>
          <a:p>
            <a:endParaRPr lang="fr-FR" dirty="0">
              <a:latin typeface="+mj-lt"/>
            </a:endParaRPr>
          </a:p>
          <a:p>
            <a:r>
              <a:rPr lang="fr-FR" dirty="0">
                <a:latin typeface="+mj-lt"/>
              </a:rPr>
              <a:t>Vérifier l'application des dispositions permettant l'évacuation des personnes en situation de handicap</a:t>
            </a:r>
          </a:p>
          <a:p>
            <a:endParaRPr lang="fr-FR" dirty="0">
              <a:latin typeface="+mj-lt"/>
            </a:endParaRPr>
          </a:p>
          <a:p>
            <a:r>
              <a:rPr lang="fr-FR" dirty="0">
                <a:latin typeface="+mj-lt"/>
              </a:rPr>
              <a:t>S'assurer que les vérifications des installations et des équipements par des organismes et des personnes agrées ont été faites</a:t>
            </a:r>
          </a:p>
          <a:p>
            <a:endParaRPr lang="fr-FR" dirty="0">
              <a:latin typeface="+mj-lt"/>
            </a:endParaRPr>
          </a:p>
        </p:txBody>
      </p:sp>
      <p:sp>
        <p:nvSpPr>
          <p:cNvPr id="7" name="ZoneTexte 6">
            <a:extLst>
              <a:ext uri="{FF2B5EF4-FFF2-40B4-BE49-F238E27FC236}">
                <a16:creationId xmlns:a16="http://schemas.microsoft.com/office/drawing/2014/main" id="{32FF4952-A514-4D53-8D86-A90F512DCA70}"/>
              </a:ext>
            </a:extLst>
          </p:cNvPr>
          <p:cNvSpPr txBox="1"/>
          <p:nvPr/>
        </p:nvSpPr>
        <p:spPr>
          <a:xfrm>
            <a:off x="5736657" y="499794"/>
            <a:ext cx="6903721" cy="769441"/>
          </a:xfrm>
          <a:prstGeom prst="rect">
            <a:avLst/>
          </a:prstGeom>
          <a:noFill/>
        </p:spPr>
        <p:txBody>
          <a:bodyPr wrap="square">
            <a:spAutoFit/>
          </a:bodyPr>
          <a:lstStyle/>
          <a:p>
            <a:r>
              <a:rPr lang="fr-FR" sz="4400" b="1" dirty="0">
                <a:solidFill>
                  <a:schemeClr val="accent2"/>
                </a:solidFill>
                <a:latin typeface="+mj-lt"/>
              </a:rPr>
              <a:t>ERP = Extincteur</a:t>
            </a:r>
          </a:p>
        </p:txBody>
      </p:sp>
      <p:pic>
        <p:nvPicPr>
          <p:cNvPr id="9" name="Image 8">
            <a:extLst>
              <a:ext uri="{FF2B5EF4-FFF2-40B4-BE49-F238E27FC236}">
                <a16:creationId xmlns:a16="http://schemas.microsoft.com/office/drawing/2014/main" id="{63E2CC69-727B-43A4-A64D-04992F993CD9}"/>
              </a:ext>
            </a:extLst>
          </p:cNvPr>
          <p:cNvPicPr>
            <a:picLocks noChangeAspect="1"/>
          </p:cNvPicPr>
          <p:nvPr/>
        </p:nvPicPr>
        <p:blipFill>
          <a:blip r:embed="rId2">
            <a:clrChange>
              <a:clrFrom>
                <a:srgbClr val="F7F7F7"/>
              </a:clrFrom>
              <a:clrTo>
                <a:srgbClr val="F7F7F7">
                  <a:alpha val="0"/>
                </a:srgbClr>
              </a:clrTo>
            </a:clrChange>
            <a:duotone>
              <a:schemeClr val="accent2">
                <a:shade val="45000"/>
                <a:satMod val="135000"/>
              </a:schemeClr>
              <a:prstClr val="white"/>
            </a:duotone>
          </a:blip>
          <a:stretch>
            <a:fillRect/>
          </a:stretch>
        </p:blipFill>
        <p:spPr>
          <a:xfrm>
            <a:off x="386475" y="1500126"/>
            <a:ext cx="2896914" cy="3312505"/>
          </a:xfrm>
          <a:prstGeom prst="rect">
            <a:avLst/>
          </a:prstGeom>
        </p:spPr>
      </p:pic>
      <p:pic>
        <p:nvPicPr>
          <p:cNvPr id="2" name="Image 1">
            <a:extLst>
              <a:ext uri="{FF2B5EF4-FFF2-40B4-BE49-F238E27FC236}">
                <a16:creationId xmlns:a16="http://schemas.microsoft.com/office/drawing/2014/main" id="{AC05C59B-E1AA-4C81-8CE6-92AAFDB38421}"/>
              </a:ext>
            </a:extLst>
          </p:cNvPr>
          <p:cNvPicPr>
            <a:picLocks noChangeAspect="1"/>
          </p:cNvPicPr>
          <p:nvPr/>
        </p:nvPicPr>
        <p:blipFill>
          <a:blip r:embed="rId3"/>
          <a:stretch>
            <a:fillRect/>
          </a:stretch>
        </p:blipFill>
        <p:spPr>
          <a:xfrm>
            <a:off x="3966783" y="174268"/>
            <a:ext cx="1908213" cy="1420491"/>
          </a:xfrm>
          <a:prstGeom prst="rect">
            <a:avLst/>
          </a:prstGeom>
        </p:spPr>
      </p:pic>
      <p:pic>
        <p:nvPicPr>
          <p:cNvPr id="4" name="Image 3">
            <a:extLst>
              <a:ext uri="{FF2B5EF4-FFF2-40B4-BE49-F238E27FC236}">
                <a16:creationId xmlns:a16="http://schemas.microsoft.com/office/drawing/2014/main" id="{88D5E524-5929-4092-93F2-EEE19392415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21059" y="5913578"/>
            <a:ext cx="1225402" cy="536494"/>
          </a:xfrm>
          <a:prstGeom prst="rect">
            <a:avLst/>
          </a:prstGeom>
        </p:spPr>
      </p:pic>
    </p:spTree>
    <p:extLst>
      <p:ext uri="{BB962C8B-B14F-4D97-AF65-F5344CB8AC3E}">
        <p14:creationId xmlns:p14="http://schemas.microsoft.com/office/powerpoint/2010/main" val="388109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F27BCA1-EC15-4764-A244-FEF0E848218E}"/>
              </a:ext>
            </a:extLst>
          </p:cNvPr>
          <p:cNvSpPr txBox="1"/>
          <p:nvPr/>
        </p:nvSpPr>
        <p:spPr>
          <a:xfrm>
            <a:off x="988995" y="1842298"/>
            <a:ext cx="10782702" cy="1477328"/>
          </a:xfrm>
          <a:prstGeom prst="rect">
            <a:avLst/>
          </a:prstGeom>
          <a:noFill/>
        </p:spPr>
        <p:txBody>
          <a:bodyPr wrap="square">
            <a:spAutoFit/>
          </a:bodyPr>
          <a:lstStyle/>
          <a:p>
            <a:r>
              <a:rPr lang="fr-FR" b="1" dirty="0">
                <a:latin typeface="+mj-lt"/>
              </a:rPr>
              <a:t>La distribution de cartes de visite / flyers</a:t>
            </a:r>
          </a:p>
          <a:p>
            <a:endParaRPr lang="fr-FR" b="1" dirty="0">
              <a:latin typeface="+mj-lt"/>
            </a:endParaRPr>
          </a:p>
          <a:p>
            <a:r>
              <a:rPr lang="fr-FR" dirty="0">
                <a:latin typeface="+mj-lt"/>
              </a:rPr>
              <a:t> Il n’est possible de distribuer des cartes de visites qu’aux patients qui en font la demande Les informations indiquées sur les cartes de visites doivent être précises, concises, loyales et intelligibles. La distribution de flyers n’est autorisée qu’au sein du cabinet. </a:t>
            </a:r>
          </a:p>
        </p:txBody>
      </p:sp>
      <p:sp>
        <p:nvSpPr>
          <p:cNvPr id="7" name="ZoneTexte 6">
            <a:extLst>
              <a:ext uri="{FF2B5EF4-FFF2-40B4-BE49-F238E27FC236}">
                <a16:creationId xmlns:a16="http://schemas.microsoft.com/office/drawing/2014/main" id="{2E689F25-8826-488A-8AB0-E7AB8BDC5718}"/>
              </a:ext>
            </a:extLst>
          </p:cNvPr>
          <p:cNvSpPr txBox="1"/>
          <p:nvPr/>
        </p:nvSpPr>
        <p:spPr>
          <a:xfrm>
            <a:off x="8111691" y="1125611"/>
            <a:ext cx="6097604" cy="369332"/>
          </a:xfrm>
          <a:prstGeom prst="rect">
            <a:avLst/>
          </a:prstGeom>
          <a:noFill/>
        </p:spPr>
        <p:txBody>
          <a:bodyPr wrap="square">
            <a:spAutoFit/>
          </a:bodyPr>
          <a:lstStyle/>
          <a:p>
            <a:r>
              <a:rPr lang="fr-FR" dirty="0"/>
              <a:t>Décret 2020 1660 du 22 décembre 2020</a:t>
            </a:r>
          </a:p>
        </p:txBody>
      </p:sp>
      <p:sp>
        <p:nvSpPr>
          <p:cNvPr id="9" name="ZoneTexte 8">
            <a:extLst>
              <a:ext uri="{FF2B5EF4-FFF2-40B4-BE49-F238E27FC236}">
                <a16:creationId xmlns:a16="http://schemas.microsoft.com/office/drawing/2014/main" id="{C1061C72-AE64-426F-8FAF-742EA09463BC}"/>
              </a:ext>
            </a:extLst>
          </p:cNvPr>
          <p:cNvSpPr txBox="1"/>
          <p:nvPr/>
        </p:nvSpPr>
        <p:spPr>
          <a:xfrm>
            <a:off x="1383630" y="48393"/>
            <a:ext cx="10243687" cy="1446550"/>
          </a:xfrm>
          <a:prstGeom prst="rect">
            <a:avLst/>
          </a:prstGeom>
          <a:noFill/>
        </p:spPr>
        <p:txBody>
          <a:bodyPr wrap="square">
            <a:spAutoFit/>
          </a:bodyPr>
          <a:lstStyle/>
          <a:p>
            <a:r>
              <a:rPr lang="fr-FR" sz="4400" dirty="0">
                <a:solidFill>
                  <a:schemeClr val="accent2"/>
                </a:solidFill>
                <a:latin typeface="+mj-lt"/>
              </a:rPr>
              <a:t>Recommandations aux infirmiers en matière d’information et de publicité</a:t>
            </a:r>
          </a:p>
        </p:txBody>
      </p:sp>
      <p:sp>
        <p:nvSpPr>
          <p:cNvPr id="12" name="ZoneTexte 11">
            <a:extLst>
              <a:ext uri="{FF2B5EF4-FFF2-40B4-BE49-F238E27FC236}">
                <a16:creationId xmlns:a16="http://schemas.microsoft.com/office/drawing/2014/main" id="{FBEA8F49-5C9C-446B-9B16-3806BE34FFAA}"/>
              </a:ext>
            </a:extLst>
          </p:cNvPr>
          <p:cNvSpPr txBox="1"/>
          <p:nvPr/>
        </p:nvSpPr>
        <p:spPr>
          <a:xfrm>
            <a:off x="988995" y="3815373"/>
            <a:ext cx="11292841" cy="2031325"/>
          </a:xfrm>
          <a:prstGeom prst="rect">
            <a:avLst/>
          </a:prstGeom>
          <a:noFill/>
        </p:spPr>
        <p:txBody>
          <a:bodyPr wrap="square">
            <a:spAutoFit/>
          </a:bodyPr>
          <a:lstStyle/>
          <a:p>
            <a:r>
              <a:rPr lang="fr-FR" b="1" dirty="0">
                <a:latin typeface="+mj-lt"/>
              </a:rPr>
              <a:t>Plaque </a:t>
            </a:r>
          </a:p>
          <a:p>
            <a:endParaRPr lang="fr-FR" b="1" dirty="0">
              <a:latin typeface="+mj-lt"/>
            </a:endParaRPr>
          </a:p>
          <a:p>
            <a:r>
              <a:rPr lang="fr-FR" dirty="0">
                <a:latin typeface="+mj-lt"/>
              </a:rPr>
              <a:t>Article R. 4312-70 du Code de la santé publique :</a:t>
            </a:r>
          </a:p>
          <a:p>
            <a:r>
              <a:rPr lang="fr-FR" dirty="0">
                <a:latin typeface="+mj-lt"/>
              </a:rPr>
              <a:t>« L’infirmier peut faire figurer sur une plaque à son lieu d’exercice ses nom, prénoms, numéros de</a:t>
            </a:r>
          </a:p>
          <a:p>
            <a:r>
              <a:rPr lang="fr-FR" dirty="0">
                <a:latin typeface="+mj-lt"/>
              </a:rPr>
              <a:t>téléphone, jours et heures de consultation et sa situation vis-à-vis des organismes d’assurance maladie.</a:t>
            </a:r>
          </a:p>
          <a:p>
            <a:r>
              <a:rPr lang="fr-FR" dirty="0">
                <a:latin typeface="+mj-lt"/>
              </a:rPr>
              <a:t>« Il peut également mentionner ses titres, diplômes et fonctions reconnus par le Conseil national de</a:t>
            </a:r>
          </a:p>
          <a:p>
            <a:r>
              <a:rPr lang="fr-FR" dirty="0">
                <a:latin typeface="+mj-lt"/>
              </a:rPr>
              <a:t>l’ordre.</a:t>
            </a:r>
          </a:p>
        </p:txBody>
      </p:sp>
      <p:pic>
        <p:nvPicPr>
          <p:cNvPr id="13" name="Image 12">
            <a:extLst>
              <a:ext uri="{FF2B5EF4-FFF2-40B4-BE49-F238E27FC236}">
                <a16:creationId xmlns:a16="http://schemas.microsoft.com/office/drawing/2014/main" id="{E4C8BCCE-C6C6-498D-BA21-A2FF12DAE60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783770" y="6074198"/>
            <a:ext cx="1231499" cy="536494"/>
          </a:xfrm>
          <a:prstGeom prst="rect">
            <a:avLst/>
          </a:prstGeom>
        </p:spPr>
      </p:pic>
    </p:spTree>
    <p:extLst>
      <p:ext uri="{BB962C8B-B14F-4D97-AF65-F5344CB8AC3E}">
        <p14:creationId xmlns:p14="http://schemas.microsoft.com/office/powerpoint/2010/main" val="288361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90B0BEE-1AA5-4F9F-BBED-E2DE34CDA2F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45720" y="1"/>
            <a:ext cx="12100560" cy="6929120"/>
          </a:xfrm>
          <a:prstGeom prst="rect">
            <a:avLst/>
          </a:prstGeom>
        </p:spPr>
      </p:pic>
      <p:sp>
        <p:nvSpPr>
          <p:cNvPr id="4" name="ZoneTexte 3">
            <a:extLst>
              <a:ext uri="{FF2B5EF4-FFF2-40B4-BE49-F238E27FC236}">
                <a16:creationId xmlns:a16="http://schemas.microsoft.com/office/drawing/2014/main" id="{C7BA6E34-E2AA-409F-B47A-56477223DBBD}"/>
              </a:ext>
            </a:extLst>
          </p:cNvPr>
          <p:cNvSpPr txBox="1"/>
          <p:nvPr/>
        </p:nvSpPr>
        <p:spPr>
          <a:xfrm>
            <a:off x="9043470" y="2601280"/>
            <a:ext cx="2946400" cy="1323439"/>
          </a:xfrm>
          <a:prstGeom prst="rect">
            <a:avLst/>
          </a:prstGeom>
          <a:noFill/>
        </p:spPr>
        <p:txBody>
          <a:bodyPr wrap="square" rtlCol="0">
            <a:spAutoFit/>
          </a:bodyPr>
          <a:lstStyle/>
          <a:p>
            <a:r>
              <a:rPr lang="fr-FR" sz="2000" b="1" dirty="0">
                <a:solidFill>
                  <a:schemeClr val="bg1"/>
                </a:solidFill>
                <a:latin typeface="+mj-lt"/>
              </a:rPr>
              <a:t>Un facteur de reconnaissance de la place des IDEL dans l’offre de soins </a:t>
            </a:r>
          </a:p>
        </p:txBody>
      </p:sp>
      <p:sp>
        <p:nvSpPr>
          <p:cNvPr id="5" name="ZoneTexte 4">
            <a:extLst>
              <a:ext uri="{FF2B5EF4-FFF2-40B4-BE49-F238E27FC236}">
                <a16:creationId xmlns:a16="http://schemas.microsoft.com/office/drawing/2014/main" id="{26732907-0EFE-450E-A8E5-928DF2167CCF}"/>
              </a:ext>
            </a:extLst>
          </p:cNvPr>
          <p:cNvSpPr txBox="1"/>
          <p:nvPr/>
        </p:nvSpPr>
        <p:spPr>
          <a:xfrm>
            <a:off x="9181430" y="4700507"/>
            <a:ext cx="2946400" cy="1323439"/>
          </a:xfrm>
          <a:prstGeom prst="rect">
            <a:avLst/>
          </a:prstGeom>
          <a:noFill/>
        </p:spPr>
        <p:txBody>
          <a:bodyPr wrap="square" rtlCol="0">
            <a:spAutoFit/>
          </a:bodyPr>
          <a:lstStyle/>
          <a:p>
            <a:r>
              <a:rPr lang="fr-FR" sz="2000" b="1" dirty="0">
                <a:solidFill>
                  <a:schemeClr val="bg1"/>
                </a:solidFill>
                <a:latin typeface="+mj-lt"/>
              </a:rPr>
              <a:t>Les Elus de l’URPS sont persuadés que la structuration des cabinets est un facteur de crédibilité </a:t>
            </a:r>
          </a:p>
        </p:txBody>
      </p:sp>
      <p:sp>
        <p:nvSpPr>
          <p:cNvPr id="6" name="ZoneTexte 5">
            <a:extLst>
              <a:ext uri="{FF2B5EF4-FFF2-40B4-BE49-F238E27FC236}">
                <a16:creationId xmlns:a16="http://schemas.microsoft.com/office/drawing/2014/main" id="{FDAA30EF-AC51-4601-A79F-025202E31344}"/>
              </a:ext>
            </a:extLst>
          </p:cNvPr>
          <p:cNvSpPr txBox="1"/>
          <p:nvPr/>
        </p:nvSpPr>
        <p:spPr>
          <a:xfrm>
            <a:off x="202130" y="1404908"/>
            <a:ext cx="12227560" cy="707886"/>
          </a:xfrm>
          <a:prstGeom prst="rect">
            <a:avLst/>
          </a:prstGeom>
          <a:noFill/>
        </p:spPr>
        <p:txBody>
          <a:bodyPr wrap="square" rtlCol="0">
            <a:spAutoFit/>
          </a:bodyPr>
          <a:lstStyle/>
          <a:p>
            <a:r>
              <a:rPr lang="fr-FR" sz="2000" b="1" dirty="0">
                <a:solidFill>
                  <a:schemeClr val="bg1"/>
                </a:solidFill>
                <a:latin typeface="+mj-lt"/>
              </a:rPr>
              <a:t>Structurée et organisée, la profession</a:t>
            </a:r>
          </a:p>
          <a:p>
            <a:r>
              <a:rPr lang="fr-FR" sz="2000" b="1" dirty="0">
                <a:solidFill>
                  <a:schemeClr val="bg1"/>
                </a:solidFill>
                <a:latin typeface="+mj-lt"/>
              </a:rPr>
              <a:t>se trouvera alors en capacité d’apporter de vrais services et de les rendre visible</a:t>
            </a:r>
          </a:p>
        </p:txBody>
      </p:sp>
      <p:sp>
        <p:nvSpPr>
          <p:cNvPr id="9" name="ZoneTexte 8">
            <a:extLst>
              <a:ext uri="{FF2B5EF4-FFF2-40B4-BE49-F238E27FC236}">
                <a16:creationId xmlns:a16="http://schemas.microsoft.com/office/drawing/2014/main" id="{5711EAA9-4858-4E3E-B532-496703F8474B}"/>
              </a:ext>
            </a:extLst>
          </p:cNvPr>
          <p:cNvSpPr txBox="1"/>
          <p:nvPr/>
        </p:nvSpPr>
        <p:spPr>
          <a:xfrm>
            <a:off x="1650064" y="4654341"/>
            <a:ext cx="2617671" cy="707886"/>
          </a:xfrm>
          <a:prstGeom prst="rect">
            <a:avLst/>
          </a:prstGeom>
          <a:noFill/>
        </p:spPr>
        <p:txBody>
          <a:bodyPr wrap="square" rtlCol="0">
            <a:spAutoFit/>
          </a:bodyPr>
          <a:lstStyle/>
          <a:p>
            <a:r>
              <a:rPr lang="fr-FR" sz="2000" b="1" dirty="0">
                <a:solidFill>
                  <a:schemeClr val="bg1"/>
                </a:solidFill>
                <a:latin typeface="+mj-lt"/>
              </a:rPr>
              <a:t>Pivot du prélèvement Sanguin </a:t>
            </a:r>
          </a:p>
        </p:txBody>
      </p:sp>
      <p:sp>
        <p:nvSpPr>
          <p:cNvPr id="10" name="ZoneTexte 9">
            <a:extLst>
              <a:ext uri="{FF2B5EF4-FFF2-40B4-BE49-F238E27FC236}">
                <a16:creationId xmlns:a16="http://schemas.microsoft.com/office/drawing/2014/main" id="{D6A6B24D-3868-45DA-8A3F-35CF453C52C9}"/>
              </a:ext>
            </a:extLst>
          </p:cNvPr>
          <p:cNvSpPr txBox="1"/>
          <p:nvPr/>
        </p:nvSpPr>
        <p:spPr>
          <a:xfrm>
            <a:off x="8781714" y="1852866"/>
            <a:ext cx="3745832" cy="707886"/>
          </a:xfrm>
          <a:prstGeom prst="rect">
            <a:avLst/>
          </a:prstGeom>
          <a:noFill/>
        </p:spPr>
        <p:txBody>
          <a:bodyPr wrap="square" rtlCol="0">
            <a:spAutoFit/>
          </a:bodyPr>
          <a:lstStyle/>
          <a:p>
            <a:r>
              <a:rPr lang="fr-FR" sz="2000" b="1" dirty="0">
                <a:solidFill>
                  <a:schemeClr val="bg1"/>
                </a:solidFill>
                <a:latin typeface="+mj-lt"/>
              </a:rPr>
              <a:t>Rendre possible la consultation Infirmières sur site </a:t>
            </a:r>
          </a:p>
        </p:txBody>
      </p:sp>
      <p:sp>
        <p:nvSpPr>
          <p:cNvPr id="12" name="ZoneTexte 11">
            <a:extLst>
              <a:ext uri="{FF2B5EF4-FFF2-40B4-BE49-F238E27FC236}">
                <a16:creationId xmlns:a16="http://schemas.microsoft.com/office/drawing/2014/main" id="{49B7A2A2-028B-4A3F-B485-6EE6986BFFC2}"/>
              </a:ext>
            </a:extLst>
          </p:cNvPr>
          <p:cNvSpPr txBox="1"/>
          <p:nvPr/>
        </p:nvSpPr>
        <p:spPr>
          <a:xfrm>
            <a:off x="202130" y="3159915"/>
            <a:ext cx="3590224" cy="707886"/>
          </a:xfrm>
          <a:prstGeom prst="rect">
            <a:avLst/>
          </a:prstGeom>
          <a:noFill/>
        </p:spPr>
        <p:txBody>
          <a:bodyPr wrap="square" rtlCol="0">
            <a:spAutoFit/>
          </a:bodyPr>
          <a:lstStyle/>
          <a:p>
            <a:r>
              <a:rPr lang="fr-FR" sz="2000" b="1" dirty="0">
                <a:solidFill>
                  <a:schemeClr val="bg1"/>
                </a:solidFill>
                <a:latin typeface="+mj-lt"/>
              </a:rPr>
              <a:t>Accueillir un salarié et améliorer sa productivité administrative </a:t>
            </a:r>
          </a:p>
        </p:txBody>
      </p:sp>
      <p:sp>
        <p:nvSpPr>
          <p:cNvPr id="14" name="ZoneTexte 13">
            <a:extLst>
              <a:ext uri="{FF2B5EF4-FFF2-40B4-BE49-F238E27FC236}">
                <a16:creationId xmlns:a16="http://schemas.microsoft.com/office/drawing/2014/main" id="{17921D7A-F492-4A55-B13E-E8B9A2F5AD80}"/>
              </a:ext>
            </a:extLst>
          </p:cNvPr>
          <p:cNvSpPr txBox="1"/>
          <p:nvPr/>
        </p:nvSpPr>
        <p:spPr>
          <a:xfrm>
            <a:off x="336884" y="5782516"/>
            <a:ext cx="11174929" cy="1015663"/>
          </a:xfrm>
          <a:prstGeom prst="rect">
            <a:avLst/>
          </a:prstGeom>
          <a:noFill/>
        </p:spPr>
        <p:txBody>
          <a:bodyPr wrap="square" rtlCol="0">
            <a:spAutoFit/>
          </a:bodyPr>
          <a:lstStyle/>
          <a:p>
            <a:r>
              <a:rPr lang="fr-FR" sz="2000" b="1" dirty="0">
                <a:solidFill>
                  <a:schemeClr val="bg1"/>
                </a:solidFill>
                <a:latin typeface="+mj-lt"/>
              </a:rPr>
              <a:t>Avoir un cabinet =Apporter de vrais services et de les rendre visibles. </a:t>
            </a:r>
          </a:p>
          <a:p>
            <a:r>
              <a:rPr lang="fr-FR" sz="2000" b="1" dirty="0">
                <a:solidFill>
                  <a:schemeClr val="bg1"/>
                </a:solidFill>
                <a:latin typeface="+mj-lt"/>
              </a:rPr>
              <a:t>À l’heure où les autres professions désertent nos territoires, le cabinet infirmier a une place à prendre</a:t>
            </a:r>
          </a:p>
          <a:p>
            <a:r>
              <a:rPr lang="fr-FR" sz="2000" b="1" dirty="0">
                <a:solidFill>
                  <a:schemeClr val="bg1"/>
                </a:solidFill>
                <a:latin typeface="+mj-lt"/>
              </a:rPr>
              <a:t>au-delà des seuls actes infirmiers</a:t>
            </a:r>
          </a:p>
        </p:txBody>
      </p:sp>
      <p:pic>
        <p:nvPicPr>
          <p:cNvPr id="15" name="Image 14">
            <a:extLst>
              <a:ext uri="{FF2B5EF4-FFF2-40B4-BE49-F238E27FC236}">
                <a16:creationId xmlns:a16="http://schemas.microsoft.com/office/drawing/2014/main" id="{97CAA769-C2EC-4C7E-B003-A3522EB70E4F}"/>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408371" y="3140533"/>
            <a:ext cx="3416968" cy="1831979"/>
          </a:xfrm>
          <a:prstGeom prst="rect">
            <a:avLst/>
          </a:prstGeom>
        </p:spPr>
      </p:pic>
      <p:sp>
        <p:nvSpPr>
          <p:cNvPr id="16" name="ZoneTexte 15">
            <a:extLst>
              <a:ext uri="{FF2B5EF4-FFF2-40B4-BE49-F238E27FC236}">
                <a16:creationId xmlns:a16="http://schemas.microsoft.com/office/drawing/2014/main" id="{7B6D21E2-0D1E-4946-86F8-77A2099EC514}"/>
              </a:ext>
            </a:extLst>
          </p:cNvPr>
          <p:cNvSpPr txBox="1"/>
          <p:nvPr/>
        </p:nvSpPr>
        <p:spPr>
          <a:xfrm>
            <a:off x="45720" y="2571005"/>
            <a:ext cx="3657600" cy="400110"/>
          </a:xfrm>
          <a:prstGeom prst="rect">
            <a:avLst/>
          </a:prstGeom>
          <a:noFill/>
        </p:spPr>
        <p:txBody>
          <a:bodyPr wrap="square" rtlCol="0">
            <a:spAutoFit/>
          </a:bodyPr>
          <a:lstStyle/>
          <a:p>
            <a:r>
              <a:rPr lang="fr-FR" sz="2000" b="1" dirty="0">
                <a:solidFill>
                  <a:schemeClr val="bg1"/>
                </a:solidFill>
                <a:latin typeface="+mj-lt"/>
              </a:rPr>
              <a:t>Un lieu de réunion des associés </a:t>
            </a:r>
          </a:p>
        </p:txBody>
      </p:sp>
      <p:pic>
        <p:nvPicPr>
          <p:cNvPr id="17" name="Image 16">
            <a:extLst>
              <a:ext uri="{FF2B5EF4-FFF2-40B4-BE49-F238E27FC236}">
                <a16:creationId xmlns:a16="http://schemas.microsoft.com/office/drawing/2014/main" id="{1BDB3B07-E5C6-4009-A85D-11A14D5855A1}"/>
              </a:ext>
            </a:extLst>
          </p:cNvPr>
          <p:cNvPicPr>
            <a:picLocks noChangeAspect="1"/>
          </p:cNvPicPr>
          <p:nvPr/>
        </p:nvPicPr>
        <p:blipFill>
          <a:blip r:embed="rId6"/>
          <a:stretch>
            <a:fillRect/>
          </a:stretch>
        </p:blipFill>
        <p:spPr>
          <a:xfrm>
            <a:off x="10764468" y="6175988"/>
            <a:ext cx="1225402" cy="536494"/>
          </a:xfrm>
          <a:prstGeom prst="rect">
            <a:avLst/>
          </a:prstGeom>
        </p:spPr>
      </p:pic>
    </p:spTree>
    <p:extLst>
      <p:ext uri="{BB962C8B-B14F-4D97-AF65-F5344CB8AC3E}">
        <p14:creationId xmlns:p14="http://schemas.microsoft.com/office/powerpoint/2010/main" val="281248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B1AE556-2DF6-45F8-83B4-40A9BF15781E}"/>
              </a:ext>
            </a:extLst>
          </p:cNvPr>
          <p:cNvSpPr txBox="1"/>
          <p:nvPr/>
        </p:nvSpPr>
        <p:spPr>
          <a:xfrm>
            <a:off x="593559" y="679403"/>
            <a:ext cx="11598441" cy="3416320"/>
          </a:xfrm>
          <a:prstGeom prst="rect">
            <a:avLst/>
          </a:prstGeom>
          <a:noFill/>
        </p:spPr>
        <p:txBody>
          <a:bodyPr wrap="square">
            <a:spAutoFit/>
          </a:bodyPr>
          <a:lstStyle/>
          <a:p>
            <a:r>
              <a:rPr lang="fr-FR" b="1" dirty="0">
                <a:latin typeface="+mj-lt"/>
              </a:rPr>
              <a:t>Annonces dans la Presse </a:t>
            </a:r>
          </a:p>
          <a:p>
            <a:endParaRPr lang="fr-FR" b="1" dirty="0">
              <a:latin typeface="+mj-lt"/>
            </a:endParaRPr>
          </a:p>
          <a:p>
            <a:r>
              <a:rPr lang="fr-FR" dirty="0">
                <a:latin typeface="+mj-lt"/>
              </a:rPr>
              <a:t>Lors de son installation ou de la modification de son exercice, l’infirmier est autorisé à en informer le public sur tout support qui ne soit pas de nature commerciale.</a:t>
            </a:r>
          </a:p>
          <a:p>
            <a:endParaRPr lang="fr-FR" dirty="0">
              <a:latin typeface="+mj-lt"/>
            </a:endParaRPr>
          </a:p>
          <a:p>
            <a:r>
              <a:rPr lang="fr-FR" b="1" dirty="0">
                <a:latin typeface="+mj-lt"/>
              </a:rPr>
              <a:t> Ces annonces ont un but d’information du public. </a:t>
            </a:r>
            <a:r>
              <a:rPr lang="fr-FR" dirty="0">
                <a:latin typeface="+mj-lt"/>
              </a:rPr>
              <a:t>Cette information peut par exemple spécifier les coordonnées de l’infirmier, </a:t>
            </a:r>
            <a:r>
              <a:rPr lang="fr-FR" b="1" dirty="0">
                <a:latin typeface="+mj-lt"/>
              </a:rPr>
              <a:t>ses horaires de consultation, </a:t>
            </a:r>
            <a:r>
              <a:rPr lang="fr-FR" dirty="0">
                <a:latin typeface="+mj-lt"/>
              </a:rPr>
              <a:t>les langues étrangères parlées, ou encore le numéro d’inscription à l’ordre. L’information peut porter sur une nouvelle installation ou ouverture, une cessation d’activité…</a:t>
            </a:r>
          </a:p>
          <a:p>
            <a:r>
              <a:rPr lang="fr-FR" dirty="0">
                <a:latin typeface="+mj-lt"/>
              </a:rPr>
              <a:t>La modification d’un exercice doit s’entendre comme toute nouvelle installation, reprise d’un cabinet, transfert ou changement de titulaire, départ d’un infirmier (titulaire ou collaborateur), mise en place d’un site internet.</a:t>
            </a:r>
          </a:p>
          <a:p>
            <a:endParaRPr lang="fr-FR" dirty="0">
              <a:latin typeface="+mj-lt"/>
            </a:endParaRPr>
          </a:p>
          <a:p>
            <a:r>
              <a:rPr lang="fr-FR" b="1" dirty="0">
                <a:latin typeface="+mj-lt"/>
              </a:rPr>
              <a:t>Les publications devront se faire dans le mois qui suit la modification d’exercice</a:t>
            </a:r>
          </a:p>
        </p:txBody>
      </p:sp>
      <p:sp>
        <p:nvSpPr>
          <p:cNvPr id="7" name="ZoneTexte 6">
            <a:extLst>
              <a:ext uri="{FF2B5EF4-FFF2-40B4-BE49-F238E27FC236}">
                <a16:creationId xmlns:a16="http://schemas.microsoft.com/office/drawing/2014/main" id="{E6C84223-1DD0-4771-97DD-3094998D6C56}"/>
              </a:ext>
            </a:extLst>
          </p:cNvPr>
          <p:cNvSpPr txBox="1"/>
          <p:nvPr/>
        </p:nvSpPr>
        <p:spPr>
          <a:xfrm>
            <a:off x="593558" y="4649326"/>
            <a:ext cx="11598441" cy="1200329"/>
          </a:xfrm>
          <a:prstGeom prst="rect">
            <a:avLst/>
          </a:prstGeom>
          <a:noFill/>
        </p:spPr>
        <p:txBody>
          <a:bodyPr wrap="square">
            <a:spAutoFit/>
          </a:bodyPr>
          <a:lstStyle/>
          <a:p>
            <a:r>
              <a:rPr lang="fr-FR" b="1" dirty="0">
                <a:latin typeface="+mj-lt"/>
              </a:rPr>
              <a:t>Site Internet </a:t>
            </a:r>
          </a:p>
          <a:p>
            <a:endParaRPr lang="fr-FR" b="1" dirty="0">
              <a:latin typeface="+mj-lt"/>
            </a:endParaRPr>
          </a:p>
          <a:p>
            <a:r>
              <a:rPr lang="fr-FR" dirty="0">
                <a:latin typeface="+mj-lt"/>
              </a:rPr>
              <a:t>Pour toute création de site internet d’information des patients, l’infirmier doit se référer à la charte déontologique établie par l’Ordre à ce sujet.</a:t>
            </a:r>
          </a:p>
        </p:txBody>
      </p:sp>
      <p:pic>
        <p:nvPicPr>
          <p:cNvPr id="8" name="Image 7">
            <a:extLst>
              <a:ext uri="{FF2B5EF4-FFF2-40B4-BE49-F238E27FC236}">
                <a16:creationId xmlns:a16="http://schemas.microsoft.com/office/drawing/2014/main" id="{361F0D15-C501-4748-99B7-706A5E9268D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523888" y="6009831"/>
            <a:ext cx="1231499" cy="536494"/>
          </a:xfrm>
          <a:prstGeom prst="rect">
            <a:avLst/>
          </a:prstGeom>
        </p:spPr>
      </p:pic>
    </p:spTree>
    <p:extLst>
      <p:ext uri="{BB962C8B-B14F-4D97-AF65-F5344CB8AC3E}">
        <p14:creationId xmlns:p14="http://schemas.microsoft.com/office/powerpoint/2010/main" val="3727742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09672FE-E5EE-4BBE-A291-802FDF4B50CF}"/>
              </a:ext>
            </a:extLst>
          </p:cNvPr>
          <p:cNvPicPr>
            <a:picLocks noChangeAspect="1"/>
          </p:cNvPicPr>
          <p:nvPr/>
        </p:nvPicPr>
        <p:blipFill>
          <a:blip r:embed="rId2">
            <a:clrChange>
              <a:clrFrom>
                <a:srgbClr val="FEFEFE"/>
              </a:clrFrom>
              <a:clrTo>
                <a:srgbClr val="FEFEFE">
                  <a:alpha val="0"/>
                </a:srgbClr>
              </a:clrTo>
            </a:clrChange>
            <a:duotone>
              <a:schemeClr val="accent4">
                <a:shade val="45000"/>
                <a:satMod val="135000"/>
              </a:schemeClr>
              <a:prstClr val="white"/>
            </a:duotone>
          </a:blip>
          <a:stretch>
            <a:fillRect/>
          </a:stretch>
        </p:blipFill>
        <p:spPr>
          <a:xfrm>
            <a:off x="461958" y="142220"/>
            <a:ext cx="5306919" cy="3119168"/>
          </a:xfrm>
          <a:prstGeom prst="rect">
            <a:avLst/>
          </a:prstGeom>
        </p:spPr>
      </p:pic>
      <p:pic>
        <p:nvPicPr>
          <p:cNvPr id="5" name="Image 4">
            <a:extLst>
              <a:ext uri="{FF2B5EF4-FFF2-40B4-BE49-F238E27FC236}">
                <a16:creationId xmlns:a16="http://schemas.microsoft.com/office/drawing/2014/main" id="{E7135B63-F7CE-40B2-9CC6-1E5C0549DDA9}"/>
              </a:ext>
            </a:extLst>
          </p:cNvPr>
          <p:cNvPicPr>
            <a:picLocks noChangeAspect="1"/>
          </p:cNvPicPr>
          <p:nvPr/>
        </p:nvPicPr>
        <p:blipFill>
          <a:blip r:embed="rId3">
            <a:clrChange>
              <a:clrFrom>
                <a:srgbClr val="F7F7F7"/>
              </a:clrFrom>
              <a:clrTo>
                <a:srgbClr val="F7F7F7">
                  <a:alpha val="0"/>
                </a:srgbClr>
              </a:clrTo>
            </a:clrChange>
          </a:blip>
          <a:stretch>
            <a:fillRect/>
          </a:stretch>
        </p:blipFill>
        <p:spPr>
          <a:xfrm rot="857667">
            <a:off x="4488083" y="664171"/>
            <a:ext cx="2966720" cy="2893918"/>
          </a:xfrm>
          <a:prstGeom prst="rect">
            <a:avLst/>
          </a:prstGeom>
        </p:spPr>
      </p:pic>
      <p:pic>
        <p:nvPicPr>
          <p:cNvPr id="6" name="Image 5">
            <a:extLst>
              <a:ext uri="{FF2B5EF4-FFF2-40B4-BE49-F238E27FC236}">
                <a16:creationId xmlns:a16="http://schemas.microsoft.com/office/drawing/2014/main" id="{E9A76AA3-F95F-4434-A152-B086C2EC8C2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59385" y="2006543"/>
            <a:ext cx="3224280" cy="1422457"/>
          </a:xfrm>
          <a:prstGeom prst="rect">
            <a:avLst/>
          </a:prstGeom>
        </p:spPr>
      </p:pic>
      <p:pic>
        <p:nvPicPr>
          <p:cNvPr id="8" name="Image 7">
            <a:extLst>
              <a:ext uri="{FF2B5EF4-FFF2-40B4-BE49-F238E27FC236}">
                <a16:creationId xmlns:a16="http://schemas.microsoft.com/office/drawing/2014/main" id="{01D7F7CA-D198-45B1-B974-3D53777A1E41}"/>
              </a:ext>
            </a:extLst>
          </p:cNvPr>
          <p:cNvPicPr>
            <a:picLocks noChangeAspect="1"/>
          </p:cNvPicPr>
          <p:nvPr/>
        </p:nvPicPr>
        <p:blipFill>
          <a:blip r:embed="rId5">
            <a:clrChange>
              <a:clrFrom>
                <a:srgbClr val="FFFFFF"/>
              </a:clrFrom>
              <a:clrTo>
                <a:srgbClr val="FFFFFF">
                  <a:alpha val="0"/>
                </a:srgbClr>
              </a:clrTo>
            </a:clrChange>
            <a:duotone>
              <a:schemeClr val="accent4">
                <a:shade val="45000"/>
                <a:satMod val="135000"/>
              </a:schemeClr>
              <a:prstClr val="white"/>
            </a:duotone>
          </a:blip>
          <a:stretch>
            <a:fillRect/>
          </a:stretch>
        </p:blipFill>
        <p:spPr>
          <a:xfrm rot="19997155">
            <a:off x="1344937" y="3090088"/>
            <a:ext cx="2341301" cy="3062462"/>
          </a:xfrm>
          <a:prstGeom prst="rect">
            <a:avLst/>
          </a:prstGeom>
        </p:spPr>
      </p:pic>
      <p:pic>
        <p:nvPicPr>
          <p:cNvPr id="11" name="Image 10">
            <a:extLst>
              <a:ext uri="{FF2B5EF4-FFF2-40B4-BE49-F238E27FC236}">
                <a16:creationId xmlns:a16="http://schemas.microsoft.com/office/drawing/2014/main" id="{F0E268FB-BEE2-4981-A9C6-AA2664464F40}"/>
              </a:ext>
            </a:extLst>
          </p:cNvPr>
          <p:cNvPicPr>
            <a:picLocks noChangeAspect="1"/>
          </p:cNvPicPr>
          <p:nvPr/>
        </p:nvPicPr>
        <p:blipFill>
          <a:blip r:embed="rId6">
            <a:clrChange>
              <a:clrFrom>
                <a:srgbClr val="F7F7F7"/>
              </a:clrFrom>
              <a:clrTo>
                <a:srgbClr val="F7F7F7">
                  <a:alpha val="0"/>
                </a:srgbClr>
              </a:clrTo>
            </a:clrChange>
          </a:blip>
          <a:stretch>
            <a:fillRect/>
          </a:stretch>
        </p:blipFill>
        <p:spPr>
          <a:xfrm>
            <a:off x="5971443" y="4080040"/>
            <a:ext cx="5805123" cy="2723550"/>
          </a:xfrm>
          <a:prstGeom prst="rect">
            <a:avLst/>
          </a:prstGeom>
        </p:spPr>
      </p:pic>
    </p:spTree>
    <p:extLst>
      <p:ext uri="{BB962C8B-B14F-4D97-AF65-F5344CB8AC3E}">
        <p14:creationId xmlns:p14="http://schemas.microsoft.com/office/powerpoint/2010/main" val="3348115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ADB12FF-4FC3-4108-B161-ECEE5D45236C}"/>
              </a:ext>
            </a:extLst>
          </p:cNvPr>
          <p:cNvPicPr>
            <a:picLocks noChangeAspect="1"/>
          </p:cNvPicPr>
          <p:nvPr/>
        </p:nvPicPr>
        <p:blipFill>
          <a:blip r:embed="rId2"/>
          <a:stretch>
            <a:fillRect/>
          </a:stretch>
        </p:blipFill>
        <p:spPr>
          <a:xfrm>
            <a:off x="700810" y="307577"/>
            <a:ext cx="5303980" cy="3121423"/>
          </a:xfrm>
          <a:prstGeom prst="rect">
            <a:avLst/>
          </a:prstGeom>
        </p:spPr>
      </p:pic>
      <p:pic>
        <p:nvPicPr>
          <p:cNvPr id="4" name="Image 3">
            <a:extLst>
              <a:ext uri="{FF2B5EF4-FFF2-40B4-BE49-F238E27FC236}">
                <a16:creationId xmlns:a16="http://schemas.microsoft.com/office/drawing/2014/main" id="{7EF520B8-AB55-472C-9197-CDE31A7F2E6C}"/>
              </a:ext>
            </a:extLst>
          </p:cNvPr>
          <p:cNvPicPr>
            <a:picLocks noChangeAspect="1"/>
          </p:cNvPicPr>
          <p:nvPr/>
        </p:nvPicPr>
        <p:blipFill>
          <a:blip r:embed="rId3"/>
          <a:stretch>
            <a:fillRect/>
          </a:stretch>
        </p:blipFill>
        <p:spPr>
          <a:xfrm>
            <a:off x="5475081" y="779226"/>
            <a:ext cx="4547020" cy="3121423"/>
          </a:xfrm>
          <a:prstGeom prst="rect">
            <a:avLst/>
          </a:prstGeom>
        </p:spPr>
      </p:pic>
      <p:pic>
        <p:nvPicPr>
          <p:cNvPr id="5" name="Image 4">
            <a:extLst>
              <a:ext uri="{FF2B5EF4-FFF2-40B4-BE49-F238E27FC236}">
                <a16:creationId xmlns:a16="http://schemas.microsoft.com/office/drawing/2014/main" id="{044F9CEF-229D-4CD9-BAAF-A9113372430C}"/>
              </a:ext>
            </a:extLst>
          </p:cNvPr>
          <p:cNvPicPr>
            <a:picLocks noChangeAspect="1"/>
          </p:cNvPicPr>
          <p:nvPr/>
        </p:nvPicPr>
        <p:blipFill>
          <a:blip r:embed="rId4"/>
          <a:stretch>
            <a:fillRect/>
          </a:stretch>
        </p:blipFill>
        <p:spPr>
          <a:xfrm>
            <a:off x="5592278" y="888980"/>
            <a:ext cx="1412126" cy="891693"/>
          </a:xfrm>
          <a:prstGeom prst="rect">
            <a:avLst/>
          </a:prstGeom>
        </p:spPr>
      </p:pic>
    </p:spTree>
    <p:extLst>
      <p:ext uri="{BB962C8B-B14F-4D97-AF65-F5344CB8AC3E}">
        <p14:creationId xmlns:p14="http://schemas.microsoft.com/office/powerpoint/2010/main" val="270700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6FB4325-F0B3-4DB7-BFF9-527C21E1E0B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09082" y="-63527"/>
            <a:ext cx="8352806" cy="1037205"/>
          </a:xfrm>
          <a:prstGeom prst="rect">
            <a:avLst/>
          </a:prstGeom>
        </p:spPr>
      </p:pic>
      <p:pic>
        <p:nvPicPr>
          <p:cNvPr id="7" name="Image 6">
            <a:extLst>
              <a:ext uri="{FF2B5EF4-FFF2-40B4-BE49-F238E27FC236}">
                <a16:creationId xmlns:a16="http://schemas.microsoft.com/office/drawing/2014/main" id="{57994245-262B-4938-BDE1-CEBBE6B6492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70308" y="770392"/>
            <a:ext cx="4495618" cy="1710290"/>
          </a:xfrm>
          <a:prstGeom prst="rect">
            <a:avLst/>
          </a:prstGeom>
        </p:spPr>
      </p:pic>
      <p:pic>
        <p:nvPicPr>
          <p:cNvPr id="9" name="Image 8">
            <a:extLst>
              <a:ext uri="{FF2B5EF4-FFF2-40B4-BE49-F238E27FC236}">
                <a16:creationId xmlns:a16="http://schemas.microsoft.com/office/drawing/2014/main" id="{25128FC0-57BE-4BFF-89EF-D27318BAD8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76463" y="2261937"/>
            <a:ext cx="11839074" cy="3638348"/>
          </a:xfrm>
          <a:prstGeom prst="rect">
            <a:avLst/>
          </a:prstGeom>
          <a:ln>
            <a:solidFill>
              <a:srgbClr val="008080"/>
            </a:solidFill>
          </a:ln>
        </p:spPr>
      </p:pic>
    </p:spTree>
    <p:extLst>
      <p:ext uri="{BB962C8B-B14F-4D97-AF65-F5344CB8AC3E}">
        <p14:creationId xmlns:p14="http://schemas.microsoft.com/office/powerpoint/2010/main" val="313640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60F4927-C4D2-4FB5-AC93-241B2FEC4E8D}"/>
              </a:ext>
            </a:extLst>
          </p:cNvPr>
          <p:cNvSpPr txBox="1"/>
          <p:nvPr/>
        </p:nvSpPr>
        <p:spPr>
          <a:xfrm>
            <a:off x="3686113" y="178665"/>
            <a:ext cx="6097604" cy="769441"/>
          </a:xfrm>
          <a:prstGeom prst="rect">
            <a:avLst/>
          </a:prstGeom>
          <a:noFill/>
        </p:spPr>
        <p:txBody>
          <a:bodyPr wrap="square">
            <a:spAutoFit/>
          </a:bodyPr>
          <a:lstStyle/>
          <a:p>
            <a:r>
              <a:rPr lang="fr-FR" sz="4400" b="1" dirty="0">
                <a:solidFill>
                  <a:schemeClr val="accent2"/>
                </a:solidFill>
                <a:latin typeface="+mj-lt"/>
              </a:rPr>
              <a:t>AU SOMMAIRE </a:t>
            </a:r>
          </a:p>
        </p:txBody>
      </p:sp>
      <p:sp>
        <p:nvSpPr>
          <p:cNvPr id="5" name="ZoneTexte 4">
            <a:extLst>
              <a:ext uri="{FF2B5EF4-FFF2-40B4-BE49-F238E27FC236}">
                <a16:creationId xmlns:a16="http://schemas.microsoft.com/office/drawing/2014/main" id="{A4547548-C746-44F6-A8F8-422768320E37}"/>
              </a:ext>
            </a:extLst>
          </p:cNvPr>
          <p:cNvSpPr txBox="1"/>
          <p:nvPr/>
        </p:nvSpPr>
        <p:spPr>
          <a:xfrm>
            <a:off x="1212058" y="1099216"/>
            <a:ext cx="9038846" cy="2862322"/>
          </a:xfrm>
          <a:prstGeom prst="rect">
            <a:avLst/>
          </a:prstGeom>
          <a:noFill/>
        </p:spPr>
        <p:txBody>
          <a:bodyPr wrap="square">
            <a:spAutoFit/>
          </a:bodyPr>
          <a:lstStyle/>
          <a:p>
            <a:r>
              <a:rPr lang="fr-FR" sz="2000" dirty="0">
                <a:latin typeface="+mj-lt"/>
              </a:rPr>
              <a:t>Les Chiffres en Région                 Occitanie </a:t>
            </a:r>
          </a:p>
          <a:p>
            <a:r>
              <a:rPr lang="fr-FR" sz="2000" dirty="0">
                <a:latin typeface="+mj-lt"/>
              </a:rPr>
              <a:t>Affichages obligatoires                          A ne pas négliger</a:t>
            </a:r>
          </a:p>
          <a:p>
            <a:r>
              <a:rPr lang="fr-FR" sz="2000" dirty="0">
                <a:latin typeface="+mj-lt"/>
              </a:rPr>
              <a:t>Financements                       Les aides diverses </a:t>
            </a:r>
          </a:p>
          <a:p>
            <a:r>
              <a:rPr lang="fr-FR" sz="2000" dirty="0">
                <a:latin typeface="+mj-lt"/>
              </a:rPr>
              <a:t>Secret Médical                Respecter la confidentialité</a:t>
            </a:r>
          </a:p>
          <a:p>
            <a:r>
              <a:rPr lang="fr-FR" sz="2000" dirty="0">
                <a:latin typeface="+mj-lt"/>
              </a:rPr>
              <a:t>Accessibilité des handicapés                     Des travaux à réaliser</a:t>
            </a:r>
          </a:p>
          <a:p>
            <a:r>
              <a:rPr lang="fr-FR" sz="2000" dirty="0">
                <a:latin typeface="+mj-lt"/>
              </a:rPr>
              <a:t>Sécurité incendie                               Eviter tout risque</a:t>
            </a:r>
          </a:p>
          <a:p>
            <a:r>
              <a:rPr lang="fr-FR" sz="2000" dirty="0">
                <a:latin typeface="+mj-lt"/>
              </a:rPr>
              <a:t>Installation électrique                     A vérifier et mettre à jour</a:t>
            </a:r>
          </a:p>
          <a:p>
            <a:r>
              <a:rPr lang="fr-FR" sz="2000" dirty="0">
                <a:latin typeface="+mj-lt"/>
              </a:rPr>
              <a:t>Hygiène                 Adopter les bons gestes</a:t>
            </a:r>
          </a:p>
          <a:p>
            <a:r>
              <a:rPr lang="fr-FR" sz="2000" dirty="0">
                <a:latin typeface="+mj-lt"/>
              </a:rPr>
              <a:t>Déchets de soins              Savoir les traiter et les éliminer</a:t>
            </a:r>
          </a:p>
        </p:txBody>
      </p:sp>
      <p:pic>
        <p:nvPicPr>
          <p:cNvPr id="7" name="Image 6">
            <a:extLst>
              <a:ext uri="{FF2B5EF4-FFF2-40B4-BE49-F238E27FC236}">
                <a16:creationId xmlns:a16="http://schemas.microsoft.com/office/drawing/2014/main" id="{64B89B34-1483-4313-AB66-29D499C17C72}"/>
              </a:ext>
            </a:extLst>
          </p:cNvPr>
          <p:cNvPicPr>
            <a:picLocks noChangeAspect="1"/>
          </p:cNvPicPr>
          <p:nvPr/>
        </p:nvPicPr>
        <p:blipFill>
          <a:blip r:embed="rId2">
            <a:clrChange>
              <a:clrFrom>
                <a:srgbClr val="E5E5E5"/>
              </a:clrFrom>
              <a:clrTo>
                <a:srgbClr val="E5E5E5">
                  <a:alpha val="0"/>
                </a:srgbClr>
              </a:clrTo>
            </a:clrChange>
          </a:blip>
          <a:stretch>
            <a:fillRect/>
          </a:stretch>
        </p:blipFill>
        <p:spPr>
          <a:xfrm>
            <a:off x="726173" y="4178939"/>
            <a:ext cx="9318788" cy="2157624"/>
          </a:xfrm>
          <a:prstGeom prst="rect">
            <a:avLst/>
          </a:prstGeom>
        </p:spPr>
      </p:pic>
      <p:pic>
        <p:nvPicPr>
          <p:cNvPr id="9" name="Image 8">
            <a:extLst>
              <a:ext uri="{FF2B5EF4-FFF2-40B4-BE49-F238E27FC236}">
                <a16:creationId xmlns:a16="http://schemas.microsoft.com/office/drawing/2014/main" id="{EF2451D7-B9F4-459F-B97D-CE210745CDB7}"/>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8732738" y="3429000"/>
            <a:ext cx="2101958" cy="1720938"/>
          </a:xfrm>
          <a:prstGeom prst="rect">
            <a:avLst/>
          </a:prstGeom>
        </p:spPr>
      </p:pic>
      <p:pic>
        <p:nvPicPr>
          <p:cNvPr id="12" name="Image 11">
            <a:extLst>
              <a:ext uri="{FF2B5EF4-FFF2-40B4-BE49-F238E27FC236}">
                <a16:creationId xmlns:a16="http://schemas.microsoft.com/office/drawing/2014/main" id="{F5341956-9A64-40BB-A15E-4906B9673E6F}"/>
              </a:ext>
            </a:extLst>
          </p:cNvPr>
          <p:cNvPicPr>
            <a:picLocks noChangeAspect="1"/>
          </p:cNvPicPr>
          <p:nvPr/>
        </p:nvPicPr>
        <p:blipFill>
          <a:blip r:embed="rId4"/>
          <a:stretch>
            <a:fillRect/>
          </a:stretch>
        </p:blipFill>
        <p:spPr>
          <a:xfrm>
            <a:off x="3686113" y="1232034"/>
            <a:ext cx="689010" cy="279953"/>
          </a:xfrm>
          <a:prstGeom prst="rect">
            <a:avLst/>
          </a:prstGeom>
        </p:spPr>
      </p:pic>
      <p:pic>
        <p:nvPicPr>
          <p:cNvPr id="13" name="Image 12">
            <a:extLst>
              <a:ext uri="{FF2B5EF4-FFF2-40B4-BE49-F238E27FC236}">
                <a16:creationId xmlns:a16="http://schemas.microsoft.com/office/drawing/2014/main" id="{2F48D23D-F2F9-4875-BD50-7D8C38FB2C28}"/>
              </a:ext>
            </a:extLst>
          </p:cNvPr>
          <p:cNvPicPr>
            <a:picLocks noChangeAspect="1"/>
          </p:cNvPicPr>
          <p:nvPr/>
        </p:nvPicPr>
        <p:blipFill>
          <a:blip r:embed="rId4"/>
          <a:stretch>
            <a:fillRect/>
          </a:stretch>
        </p:blipFill>
        <p:spPr>
          <a:xfrm>
            <a:off x="4096761" y="1525284"/>
            <a:ext cx="689010" cy="279953"/>
          </a:xfrm>
          <a:prstGeom prst="rect">
            <a:avLst/>
          </a:prstGeom>
        </p:spPr>
      </p:pic>
      <p:pic>
        <p:nvPicPr>
          <p:cNvPr id="14" name="Image 13">
            <a:extLst>
              <a:ext uri="{FF2B5EF4-FFF2-40B4-BE49-F238E27FC236}">
                <a16:creationId xmlns:a16="http://schemas.microsoft.com/office/drawing/2014/main" id="{536BBD56-D47C-4793-B83D-A8AEB6CB00E0}"/>
              </a:ext>
            </a:extLst>
          </p:cNvPr>
          <p:cNvPicPr>
            <a:picLocks noChangeAspect="1"/>
          </p:cNvPicPr>
          <p:nvPr/>
        </p:nvPicPr>
        <p:blipFill>
          <a:blip r:embed="rId4"/>
          <a:stretch>
            <a:fillRect/>
          </a:stretch>
        </p:blipFill>
        <p:spPr>
          <a:xfrm>
            <a:off x="3179983" y="1796522"/>
            <a:ext cx="689010" cy="279953"/>
          </a:xfrm>
          <a:prstGeom prst="rect">
            <a:avLst/>
          </a:prstGeom>
        </p:spPr>
      </p:pic>
      <p:pic>
        <p:nvPicPr>
          <p:cNvPr id="15" name="Image 14">
            <a:extLst>
              <a:ext uri="{FF2B5EF4-FFF2-40B4-BE49-F238E27FC236}">
                <a16:creationId xmlns:a16="http://schemas.microsoft.com/office/drawing/2014/main" id="{90BE45AD-21F2-4613-8BD3-D84E698EAA09}"/>
              </a:ext>
            </a:extLst>
          </p:cNvPr>
          <p:cNvPicPr>
            <a:picLocks noChangeAspect="1"/>
          </p:cNvPicPr>
          <p:nvPr/>
        </p:nvPicPr>
        <p:blipFill>
          <a:blip r:embed="rId5"/>
          <a:stretch>
            <a:fillRect/>
          </a:stretch>
        </p:blipFill>
        <p:spPr>
          <a:xfrm>
            <a:off x="2905486" y="2086027"/>
            <a:ext cx="688908" cy="344442"/>
          </a:xfrm>
          <a:prstGeom prst="rect">
            <a:avLst/>
          </a:prstGeom>
        </p:spPr>
      </p:pic>
      <p:pic>
        <p:nvPicPr>
          <p:cNvPr id="16" name="Image 15">
            <a:extLst>
              <a:ext uri="{FF2B5EF4-FFF2-40B4-BE49-F238E27FC236}">
                <a16:creationId xmlns:a16="http://schemas.microsoft.com/office/drawing/2014/main" id="{F18C85D6-02D4-4417-9835-E9191200D95B}"/>
              </a:ext>
            </a:extLst>
          </p:cNvPr>
          <p:cNvPicPr>
            <a:picLocks noChangeAspect="1"/>
          </p:cNvPicPr>
          <p:nvPr/>
        </p:nvPicPr>
        <p:blipFill>
          <a:blip r:embed="rId5"/>
          <a:stretch>
            <a:fillRect/>
          </a:stretch>
        </p:blipFill>
        <p:spPr>
          <a:xfrm>
            <a:off x="4416561" y="2412911"/>
            <a:ext cx="688908" cy="261687"/>
          </a:xfrm>
          <a:prstGeom prst="rect">
            <a:avLst/>
          </a:prstGeom>
        </p:spPr>
      </p:pic>
      <p:pic>
        <p:nvPicPr>
          <p:cNvPr id="17" name="Image 16">
            <a:extLst>
              <a:ext uri="{FF2B5EF4-FFF2-40B4-BE49-F238E27FC236}">
                <a16:creationId xmlns:a16="http://schemas.microsoft.com/office/drawing/2014/main" id="{7768FF66-FFFE-46AD-BA21-BF8F309C6CF2}"/>
              </a:ext>
            </a:extLst>
          </p:cNvPr>
          <p:cNvPicPr>
            <a:picLocks noChangeAspect="1"/>
          </p:cNvPicPr>
          <p:nvPr/>
        </p:nvPicPr>
        <p:blipFill>
          <a:blip r:embed="rId4"/>
          <a:stretch>
            <a:fillRect/>
          </a:stretch>
        </p:blipFill>
        <p:spPr>
          <a:xfrm>
            <a:off x="4030618" y="2749191"/>
            <a:ext cx="689010" cy="261686"/>
          </a:xfrm>
          <a:prstGeom prst="rect">
            <a:avLst/>
          </a:prstGeom>
        </p:spPr>
      </p:pic>
      <p:pic>
        <p:nvPicPr>
          <p:cNvPr id="18" name="Image 17">
            <a:extLst>
              <a:ext uri="{FF2B5EF4-FFF2-40B4-BE49-F238E27FC236}">
                <a16:creationId xmlns:a16="http://schemas.microsoft.com/office/drawing/2014/main" id="{9829DC65-AC92-4860-84E1-6F9F2223A96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86113" y="1183361"/>
            <a:ext cx="689010" cy="328626"/>
          </a:xfrm>
          <a:prstGeom prst="rect">
            <a:avLst/>
          </a:prstGeom>
        </p:spPr>
      </p:pic>
      <p:pic>
        <p:nvPicPr>
          <p:cNvPr id="19" name="Image 18">
            <a:extLst>
              <a:ext uri="{FF2B5EF4-FFF2-40B4-BE49-F238E27FC236}">
                <a16:creationId xmlns:a16="http://schemas.microsoft.com/office/drawing/2014/main" id="{D700A1AA-0FDF-4BC9-97EA-4B29C100F3C2}"/>
              </a:ext>
            </a:extLst>
          </p:cNvPr>
          <p:cNvPicPr>
            <a:picLocks noChangeAspect="1"/>
          </p:cNvPicPr>
          <p:nvPr/>
        </p:nvPicPr>
        <p:blipFill>
          <a:blip r:embed="rId5"/>
          <a:stretch>
            <a:fillRect/>
          </a:stretch>
        </p:blipFill>
        <p:spPr>
          <a:xfrm>
            <a:off x="3594394" y="3020429"/>
            <a:ext cx="688908" cy="277065"/>
          </a:xfrm>
          <a:prstGeom prst="rect">
            <a:avLst/>
          </a:prstGeom>
        </p:spPr>
      </p:pic>
      <p:pic>
        <p:nvPicPr>
          <p:cNvPr id="20" name="Image 19">
            <a:extLst>
              <a:ext uri="{FF2B5EF4-FFF2-40B4-BE49-F238E27FC236}">
                <a16:creationId xmlns:a16="http://schemas.microsoft.com/office/drawing/2014/main" id="{13FE7EA8-CE5D-4D2D-8AAD-60B5CA10F283}"/>
              </a:ext>
            </a:extLst>
          </p:cNvPr>
          <p:cNvPicPr>
            <a:picLocks noChangeAspect="1"/>
          </p:cNvPicPr>
          <p:nvPr/>
        </p:nvPicPr>
        <p:blipFill>
          <a:blip r:embed="rId5"/>
          <a:stretch>
            <a:fillRect/>
          </a:stretch>
        </p:blipFill>
        <p:spPr>
          <a:xfrm>
            <a:off x="2216578" y="3313381"/>
            <a:ext cx="688908" cy="277065"/>
          </a:xfrm>
          <a:prstGeom prst="rect">
            <a:avLst/>
          </a:prstGeom>
        </p:spPr>
      </p:pic>
      <p:pic>
        <p:nvPicPr>
          <p:cNvPr id="21" name="Image 20">
            <a:extLst>
              <a:ext uri="{FF2B5EF4-FFF2-40B4-BE49-F238E27FC236}">
                <a16:creationId xmlns:a16="http://schemas.microsoft.com/office/drawing/2014/main" id="{9F65E362-3B39-40DF-93D7-6D03587DE817}"/>
              </a:ext>
            </a:extLst>
          </p:cNvPr>
          <p:cNvPicPr>
            <a:picLocks noChangeAspect="1"/>
          </p:cNvPicPr>
          <p:nvPr/>
        </p:nvPicPr>
        <p:blipFill>
          <a:blip r:embed="rId5"/>
          <a:stretch>
            <a:fillRect/>
          </a:stretch>
        </p:blipFill>
        <p:spPr>
          <a:xfrm>
            <a:off x="3000413" y="3617094"/>
            <a:ext cx="688908" cy="344443"/>
          </a:xfrm>
          <a:prstGeom prst="rect">
            <a:avLst/>
          </a:prstGeom>
        </p:spPr>
      </p:pic>
      <p:pic>
        <p:nvPicPr>
          <p:cNvPr id="2" name="Image 1">
            <a:extLst>
              <a:ext uri="{FF2B5EF4-FFF2-40B4-BE49-F238E27FC236}">
                <a16:creationId xmlns:a16="http://schemas.microsoft.com/office/drawing/2014/main" id="{F1E54FB5-5734-4A4F-A587-7634BAB2A8A9}"/>
              </a:ext>
            </a:extLst>
          </p:cNvPr>
          <p:cNvPicPr>
            <a:picLocks noChangeAspect="1"/>
          </p:cNvPicPr>
          <p:nvPr/>
        </p:nvPicPr>
        <p:blipFill>
          <a:blip r:embed="rId6"/>
          <a:stretch>
            <a:fillRect/>
          </a:stretch>
        </p:blipFill>
        <p:spPr>
          <a:xfrm>
            <a:off x="10705539" y="5883633"/>
            <a:ext cx="1225402" cy="536494"/>
          </a:xfrm>
          <a:prstGeom prst="rect">
            <a:avLst/>
          </a:prstGeom>
        </p:spPr>
      </p:pic>
    </p:spTree>
    <p:extLst>
      <p:ext uri="{BB962C8B-B14F-4D97-AF65-F5344CB8AC3E}">
        <p14:creationId xmlns:p14="http://schemas.microsoft.com/office/powerpoint/2010/main" val="328603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1431452-30CD-4A08-B204-B08E21DDDC34}"/>
              </a:ext>
            </a:extLst>
          </p:cNvPr>
          <p:cNvPicPr>
            <a:picLocks noChangeAspect="1"/>
          </p:cNvPicPr>
          <p:nvPr/>
        </p:nvPicPr>
        <p:blipFill>
          <a:blip r:embed="rId2"/>
          <a:stretch>
            <a:fillRect/>
          </a:stretch>
        </p:blipFill>
        <p:spPr>
          <a:xfrm>
            <a:off x="0" y="-236978"/>
            <a:ext cx="12191999" cy="7101840"/>
          </a:xfrm>
          <a:prstGeom prst="rect">
            <a:avLst/>
          </a:prstGeom>
          <a:solidFill>
            <a:srgbClr val="006666"/>
          </a:solidFill>
        </p:spPr>
      </p:pic>
      <p:pic>
        <p:nvPicPr>
          <p:cNvPr id="4" name="Image 3">
            <a:extLst>
              <a:ext uri="{FF2B5EF4-FFF2-40B4-BE49-F238E27FC236}">
                <a16:creationId xmlns:a16="http://schemas.microsoft.com/office/drawing/2014/main" id="{2D320393-076E-4642-978C-71514481591D}"/>
              </a:ext>
            </a:extLst>
          </p:cNvPr>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blip>
          <a:stretch>
            <a:fillRect/>
          </a:stretch>
        </p:blipFill>
        <p:spPr>
          <a:xfrm>
            <a:off x="274320" y="-50674"/>
            <a:ext cx="2753360" cy="1667471"/>
          </a:xfrm>
          <a:prstGeom prst="rect">
            <a:avLst/>
          </a:prstGeom>
        </p:spPr>
      </p:pic>
      <p:pic>
        <p:nvPicPr>
          <p:cNvPr id="6" name="Image 5">
            <a:extLst>
              <a:ext uri="{FF2B5EF4-FFF2-40B4-BE49-F238E27FC236}">
                <a16:creationId xmlns:a16="http://schemas.microsoft.com/office/drawing/2014/main" id="{19CE84E2-8661-4E05-8898-077D29E5FFD2}"/>
              </a:ext>
            </a:extLst>
          </p:cNvPr>
          <p:cNvPicPr>
            <a:picLocks noChangeAspect="1"/>
          </p:cNvPicPr>
          <p:nvPr/>
        </p:nvPicPr>
        <p:blipFill>
          <a:blip r:embed="rId4">
            <a:clrChange>
              <a:clrFrom>
                <a:srgbClr val="F7F7F7"/>
              </a:clrFrom>
              <a:clrTo>
                <a:srgbClr val="F7F7F7">
                  <a:alpha val="0"/>
                </a:srgbClr>
              </a:clrTo>
            </a:clrChange>
            <a:duotone>
              <a:schemeClr val="accent4">
                <a:shade val="45000"/>
                <a:satMod val="135000"/>
              </a:schemeClr>
              <a:prstClr val="white"/>
            </a:duotone>
          </a:blip>
          <a:stretch>
            <a:fillRect/>
          </a:stretch>
        </p:blipFill>
        <p:spPr>
          <a:xfrm>
            <a:off x="5348269" y="0"/>
            <a:ext cx="1739302" cy="1566125"/>
          </a:xfrm>
          <a:prstGeom prst="rect">
            <a:avLst/>
          </a:prstGeom>
        </p:spPr>
      </p:pic>
      <p:sp>
        <p:nvSpPr>
          <p:cNvPr id="7" name="ZoneTexte 6">
            <a:extLst>
              <a:ext uri="{FF2B5EF4-FFF2-40B4-BE49-F238E27FC236}">
                <a16:creationId xmlns:a16="http://schemas.microsoft.com/office/drawing/2014/main" id="{4FA144DE-C5D4-47C6-9793-598FF7B5E201}"/>
              </a:ext>
            </a:extLst>
          </p:cNvPr>
          <p:cNvSpPr txBox="1"/>
          <p:nvPr/>
        </p:nvSpPr>
        <p:spPr>
          <a:xfrm rot="808059">
            <a:off x="6755410" y="167858"/>
            <a:ext cx="3720002" cy="2062103"/>
          </a:xfrm>
          <a:prstGeom prst="rect">
            <a:avLst/>
          </a:prstGeom>
          <a:noFill/>
        </p:spPr>
        <p:txBody>
          <a:bodyPr wrap="square" rtlCol="0">
            <a:spAutoFit/>
          </a:bodyPr>
          <a:lstStyle/>
          <a:p>
            <a:pPr algn="ctr"/>
            <a:r>
              <a:rPr lang="fr-FR" sz="3200" b="1" dirty="0">
                <a:solidFill>
                  <a:srgbClr val="FFC000"/>
                </a:solidFill>
              </a:rPr>
              <a:t>Allons Visiter un Cabinet Infirmier</a:t>
            </a:r>
          </a:p>
          <a:p>
            <a:pPr algn="ctr"/>
            <a:r>
              <a:rPr lang="fr-FR" sz="3200" b="1" dirty="0">
                <a:solidFill>
                  <a:srgbClr val="FFC000"/>
                </a:solidFill>
              </a:rPr>
              <a:t>On se retrouve dans 3 minutes  </a:t>
            </a:r>
          </a:p>
        </p:txBody>
      </p:sp>
      <p:pic>
        <p:nvPicPr>
          <p:cNvPr id="11" name="Image 10">
            <a:extLst>
              <a:ext uri="{FF2B5EF4-FFF2-40B4-BE49-F238E27FC236}">
                <a16:creationId xmlns:a16="http://schemas.microsoft.com/office/drawing/2014/main" id="{7A2950D3-169C-4E64-A2DF-B928B8E0000D}"/>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artisticTexturizer/>
                    </a14:imgEffect>
                  </a14:imgLayer>
                </a14:imgProps>
              </a:ext>
            </a:extLst>
          </a:blip>
          <a:stretch>
            <a:fillRect/>
          </a:stretch>
        </p:blipFill>
        <p:spPr>
          <a:xfrm>
            <a:off x="3508269" y="2410505"/>
            <a:ext cx="941811" cy="1018495"/>
          </a:xfrm>
          <a:prstGeom prst="rect">
            <a:avLst/>
          </a:prstGeom>
          <a:effectLst>
            <a:glow rad="127000">
              <a:schemeClr val="accent4"/>
            </a:glow>
          </a:effectLst>
        </p:spPr>
      </p:pic>
      <p:pic>
        <p:nvPicPr>
          <p:cNvPr id="12" name="Image 11">
            <a:extLst>
              <a:ext uri="{FF2B5EF4-FFF2-40B4-BE49-F238E27FC236}">
                <a16:creationId xmlns:a16="http://schemas.microsoft.com/office/drawing/2014/main" id="{268B1206-E509-4B7A-94E0-6FE9AEBC1DB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291336" y="2301272"/>
            <a:ext cx="1029704" cy="448583"/>
          </a:xfrm>
          <a:prstGeom prst="rect">
            <a:avLst/>
          </a:prstGeom>
        </p:spPr>
      </p:pic>
      <p:pic>
        <p:nvPicPr>
          <p:cNvPr id="14" name="Image 13">
            <a:extLst>
              <a:ext uri="{FF2B5EF4-FFF2-40B4-BE49-F238E27FC236}">
                <a16:creationId xmlns:a16="http://schemas.microsoft.com/office/drawing/2014/main" id="{EDA6F8B8-201E-4E0E-8C55-8096DED97C29}"/>
              </a:ext>
            </a:extLst>
          </p:cNvPr>
          <p:cNvPicPr>
            <a:picLocks noChangeAspect="1"/>
          </p:cNvPicPr>
          <p:nvPr/>
        </p:nvPicPr>
        <p:blipFill>
          <a:blip r:embed="rId8">
            <a:clrChange>
              <a:clrFrom>
                <a:srgbClr val="FFFFFF"/>
              </a:clrFrom>
              <a:clrTo>
                <a:srgbClr val="FFFFFF">
                  <a:alpha val="0"/>
                </a:srgbClr>
              </a:clrTo>
            </a:clrChange>
          </a:blip>
          <a:stretch>
            <a:fillRect/>
          </a:stretch>
        </p:blipFill>
        <p:spPr>
          <a:xfrm rot="21052102">
            <a:off x="2091420" y="3287745"/>
            <a:ext cx="1146942" cy="1628794"/>
          </a:xfrm>
          <a:prstGeom prst="rect">
            <a:avLst/>
          </a:prstGeom>
        </p:spPr>
      </p:pic>
      <p:pic>
        <p:nvPicPr>
          <p:cNvPr id="15" name="Image 14">
            <a:extLst>
              <a:ext uri="{FF2B5EF4-FFF2-40B4-BE49-F238E27FC236}">
                <a16:creationId xmlns:a16="http://schemas.microsoft.com/office/drawing/2014/main" id="{81FA46E6-1DD8-44A0-849A-A4EB0BC69F01}"/>
              </a:ext>
            </a:extLst>
          </p:cNvPr>
          <p:cNvPicPr>
            <a:picLocks noChangeAspect="1"/>
          </p:cNvPicPr>
          <p:nvPr/>
        </p:nvPicPr>
        <p:blipFill>
          <a:blip r:embed="rId9"/>
          <a:stretch>
            <a:fillRect/>
          </a:stretch>
        </p:blipFill>
        <p:spPr>
          <a:xfrm>
            <a:off x="10370259" y="6117650"/>
            <a:ext cx="1225402" cy="536494"/>
          </a:xfrm>
          <a:prstGeom prst="rect">
            <a:avLst/>
          </a:prstGeom>
        </p:spPr>
      </p:pic>
    </p:spTree>
    <p:extLst>
      <p:ext uri="{BB962C8B-B14F-4D97-AF65-F5344CB8AC3E}">
        <p14:creationId xmlns:p14="http://schemas.microsoft.com/office/powerpoint/2010/main" val="122135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CC02BE2-5B07-4C13-9F26-E115DCB5844D}"/>
              </a:ext>
            </a:extLst>
          </p:cNvPr>
          <p:cNvPicPr>
            <a:picLocks noChangeAspect="1"/>
          </p:cNvPicPr>
          <p:nvPr/>
        </p:nvPicPr>
        <p:blipFill>
          <a:blip r:embed="rId2"/>
          <a:stretch>
            <a:fillRect/>
          </a:stretch>
        </p:blipFill>
        <p:spPr>
          <a:xfrm>
            <a:off x="0" y="-1"/>
            <a:ext cx="12191999" cy="5388735"/>
          </a:xfrm>
          <a:prstGeom prst="rect">
            <a:avLst/>
          </a:prstGeom>
        </p:spPr>
      </p:pic>
      <p:pic>
        <p:nvPicPr>
          <p:cNvPr id="9" name="Graphique 8" descr="Verrouiller">
            <a:extLst>
              <a:ext uri="{FF2B5EF4-FFF2-40B4-BE49-F238E27FC236}">
                <a16:creationId xmlns:a16="http://schemas.microsoft.com/office/drawing/2014/main" id="{90EC22AE-A9F9-47FD-BF29-95BB511DD1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922683">
            <a:off x="1916247" y="407947"/>
            <a:ext cx="979370" cy="979370"/>
          </a:xfrm>
          <a:prstGeom prst="rect">
            <a:avLst/>
          </a:prstGeom>
        </p:spPr>
      </p:pic>
      <p:pic>
        <p:nvPicPr>
          <p:cNvPr id="11" name="Graphique 10" descr="Télécopie">
            <a:extLst>
              <a:ext uri="{FF2B5EF4-FFF2-40B4-BE49-F238E27FC236}">
                <a16:creationId xmlns:a16="http://schemas.microsoft.com/office/drawing/2014/main" id="{4BDDF33C-6D00-45D0-8A67-2D689E192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81340" y="3205762"/>
            <a:ext cx="623236" cy="623236"/>
          </a:xfrm>
          <a:prstGeom prst="rect">
            <a:avLst/>
          </a:prstGeom>
        </p:spPr>
      </p:pic>
      <p:pic>
        <p:nvPicPr>
          <p:cNvPr id="13" name="Graphique 12" descr="Inflammable">
            <a:extLst>
              <a:ext uri="{FF2B5EF4-FFF2-40B4-BE49-F238E27FC236}">
                <a16:creationId xmlns:a16="http://schemas.microsoft.com/office/drawing/2014/main" id="{6E5BF463-A53B-477E-A375-C103F462E2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972" y="-71710"/>
            <a:ext cx="914400" cy="914400"/>
          </a:xfrm>
          <a:prstGeom prst="rect">
            <a:avLst/>
          </a:prstGeom>
        </p:spPr>
      </p:pic>
      <p:pic>
        <p:nvPicPr>
          <p:cNvPr id="17" name="Graphique 16" descr="Index pointant vers la droite vu du côté du dos de la main">
            <a:extLst>
              <a:ext uri="{FF2B5EF4-FFF2-40B4-BE49-F238E27FC236}">
                <a16:creationId xmlns:a16="http://schemas.microsoft.com/office/drawing/2014/main" id="{2A4EA7B4-D0F4-4339-9A50-9C92619D0B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85974" y="3843538"/>
            <a:ext cx="1185510" cy="1185510"/>
          </a:xfrm>
          <a:prstGeom prst="rect">
            <a:avLst/>
          </a:prstGeom>
        </p:spPr>
      </p:pic>
      <p:pic>
        <p:nvPicPr>
          <p:cNvPr id="19" name="Image 18">
            <a:extLst>
              <a:ext uri="{FF2B5EF4-FFF2-40B4-BE49-F238E27FC236}">
                <a16:creationId xmlns:a16="http://schemas.microsoft.com/office/drawing/2014/main" id="{D6E06D63-A3F8-40C3-944C-D01CA80C0F9B}"/>
              </a:ext>
            </a:extLst>
          </p:cNvPr>
          <p:cNvPicPr>
            <a:picLocks noChangeAspect="1"/>
          </p:cNvPicPr>
          <p:nvPr/>
        </p:nvPicPr>
        <p:blipFill>
          <a:blip r:embed="rId11">
            <a:clrChange>
              <a:clrFrom>
                <a:srgbClr val="F7F7F7"/>
              </a:clrFrom>
              <a:clrTo>
                <a:srgbClr val="F7F7F7">
                  <a:alpha val="0"/>
                </a:srgbClr>
              </a:clrTo>
            </a:clrChange>
          </a:blip>
          <a:stretch>
            <a:fillRect/>
          </a:stretch>
        </p:blipFill>
        <p:spPr>
          <a:xfrm>
            <a:off x="11270146" y="2839367"/>
            <a:ext cx="979467" cy="1394829"/>
          </a:xfrm>
          <a:prstGeom prst="rect">
            <a:avLst/>
          </a:prstGeom>
        </p:spPr>
      </p:pic>
      <p:pic>
        <p:nvPicPr>
          <p:cNvPr id="23" name="Image 22">
            <a:extLst>
              <a:ext uri="{FF2B5EF4-FFF2-40B4-BE49-F238E27FC236}">
                <a16:creationId xmlns:a16="http://schemas.microsoft.com/office/drawing/2014/main" id="{6758B5F7-2E99-4428-BE7E-A5B34363379D}"/>
              </a:ext>
            </a:extLst>
          </p:cNvPr>
          <p:cNvPicPr>
            <a:picLocks noChangeAspect="1"/>
          </p:cNvPicPr>
          <p:nvPr/>
        </p:nvPicPr>
        <p:blipFill>
          <a:blip r:embed="rId12">
            <a:clrChange>
              <a:clrFrom>
                <a:srgbClr val="F7F7F7"/>
              </a:clrFrom>
              <a:clrTo>
                <a:srgbClr val="F7F7F7">
                  <a:alpha val="0"/>
                </a:srgbClr>
              </a:clrTo>
            </a:clrChange>
          </a:blip>
          <a:stretch>
            <a:fillRect/>
          </a:stretch>
        </p:blipFill>
        <p:spPr>
          <a:xfrm>
            <a:off x="2481796" y="3107130"/>
            <a:ext cx="1185509" cy="1850536"/>
          </a:xfrm>
          <a:prstGeom prst="rect">
            <a:avLst/>
          </a:prstGeom>
        </p:spPr>
      </p:pic>
      <p:pic>
        <p:nvPicPr>
          <p:cNvPr id="24" name="Image 23">
            <a:extLst>
              <a:ext uri="{FF2B5EF4-FFF2-40B4-BE49-F238E27FC236}">
                <a16:creationId xmlns:a16="http://schemas.microsoft.com/office/drawing/2014/main" id="{4E8D671F-144F-4A6B-BEC5-1ADA48470C30}"/>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921823" y="364819"/>
            <a:ext cx="2172388" cy="1212853"/>
          </a:xfrm>
          <a:prstGeom prst="rect">
            <a:avLst/>
          </a:prstGeom>
        </p:spPr>
      </p:pic>
      <p:sp>
        <p:nvSpPr>
          <p:cNvPr id="26" name="ZoneTexte 25">
            <a:extLst>
              <a:ext uri="{FF2B5EF4-FFF2-40B4-BE49-F238E27FC236}">
                <a16:creationId xmlns:a16="http://schemas.microsoft.com/office/drawing/2014/main" id="{DD4556CE-A919-4CD5-B27B-5FFB66125352}"/>
              </a:ext>
            </a:extLst>
          </p:cNvPr>
          <p:cNvSpPr txBox="1"/>
          <p:nvPr/>
        </p:nvSpPr>
        <p:spPr>
          <a:xfrm>
            <a:off x="2030066" y="5622246"/>
            <a:ext cx="6097604" cy="1015663"/>
          </a:xfrm>
          <a:prstGeom prst="rect">
            <a:avLst/>
          </a:prstGeom>
          <a:noFill/>
        </p:spPr>
        <p:txBody>
          <a:bodyPr wrap="square">
            <a:spAutoFit/>
          </a:bodyPr>
          <a:lstStyle/>
          <a:p>
            <a:r>
              <a:rPr lang="fr-FR" sz="2000" dirty="0">
                <a:latin typeface="+mj-lt"/>
              </a:rPr>
              <a:t>Table examen </a:t>
            </a:r>
          </a:p>
          <a:p>
            <a:r>
              <a:rPr lang="fr-FR" sz="2000" dirty="0">
                <a:latin typeface="+mj-lt"/>
              </a:rPr>
              <a:t>Circulation dans le cabinet</a:t>
            </a:r>
          </a:p>
          <a:p>
            <a:r>
              <a:rPr lang="fr-FR" sz="2000" dirty="0">
                <a:latin typeface="+mj-lt"/>
              </a:rPr>
              <a:t>Point d’eau </a:t>
            </a:r>
          </a:p>
        </p:txBody>
      </p:sp>
      <p:pic>
        <p:nvPicPr>
          <p:cNvPr id="28" name="Image 27">
            <a:extLst>
              <a:ext uri="{FF2B5EF4-FFF2-40B4-BE49-F238E27FC236}">
                <a16:creationId xmlns:a16="http://schemas.microsoft.com/office/drawing/2014/main" id="{1B32001F-1640-4C82-B095-3B7F70B8BB94}"/>
              </a:ext>
            </a:extLst>
          </p:cNvPr>
          <p:cNvPicPr>
            <a:picLocks noChangeAspect="1"/>
          </p:cNvPicPr>
          <p:nvPr/>
        </p:nvPicPr>
        <p:blipFill>
          <a:blip r:embed="rId14">
            <a:clrChange>
              <a:clrFrom>
                <a:srgbClr val="EEEEEE"/>
              </a:clrFrom>
              <a:clrTo>
                <a:srgbClr val="EEEEEE">
                  <a:alpha val="0"/>
                </a:srgbClr>
              </a:clrTo>
            </a:clrChange>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506083" y="4456173"/>
            <a:ext cx="1733639" cy="1676486"/>
          </a:xfrm>
          <a:prstGeom prst="rect">
            <a:avLst/>
          </a:prstGeom>
        </p:spPr>
      </p:pic>
      <p:sp>
        <p:nvSpPr>
          <p:cNvPr id="30" name="ZoneTexte 29">
            <a:extLst>
              <a:ext uri="{FF2B5EF4-FFF2-40B4-BE49-F238E27FC236}">
                <a16:creationId xmlns:a16="http://schemas.microsoft.com/office/drawing/2014/main" id="{3D4F22AE-CFAC-42B2-B188-C6FD26D04266}"/>
              </a:ext>
            </a:extLst>
          </p:cNvPr>
          <p:cNvSpPr txBox="1"/>
          <p:nvPr/>
        </p:nvSpPr>
        <p:spPr>
          <a:xfrm>
            <a:off x="5172542" y="5401278"/>
            <a:ext cx="6097604" cy="1323439"/>
          </a:xfrm>
          <a:prstGeom prst="rect">
            <a:avLst/>
          </a:prstGeom>
          <a:noFill/>
        </p:spPr>
        <p:txBody>
          <a:bodyPr wrap="square">
            <a:spAutoFit/>
          </a:bodyPr>
          <a:lstStyle/>
          <a:p>
            <a:r>
              <a:rPr lang="fr-FR" sz="2000" dirty="0">
                <a:latin typeface="+mj-lt"/>
              </a:rPr>
              <a:t>Circuit des déchets ( DASRI) </a:t>
            </a:r>
          </a:p>
          <a:p>
            <a:r>
              <a:rPr lang="fr-FR" sz="2000" dirty="0">
                <a:latin typeface="+mj-lt"/>
              </a:rPr>
              <a:t> L’hygiène et la sécurité du cabinet</a:t>
            </a:r>
          </a:p>
          <a:p>
            <a:r>
              <a:rPr lang="fr-FR" sz="2000" dirty="0">
                <a:latin typeface="+mj-lt"/>
              </a:rPr>
              <a:t>Réfrigérateur </a:t>
            </a:r>
          </a:p>
          <a:p>
            <a:r>
              <a:rPr lang="fr-FR" sz="2000" dirty="0">
                <a:latin typeface="+mj-lt"/>
              </a:rPr>
              <a:t>Sécuriser les produits dangereux </a:t>
            </a:r>
          </a:p>
        </p:txBody>
      </p:sp>
      <p:sp>
        <p:nvSpPr>
          <p:cNvPr id="31" name="ZoneTexte 30">
            <a:extLst>
              <a:ext uri="{FF2B5EF4-FFF2-40B4-BE49-F238E27FC236}">
                <a16:creationId xmlns:a16="http://schemas.microsoft.com/office/drawing/2014/main" id="{F480D549-6B4D-4269-80EA-881FC8C8B087}"/>
              </a:ext>
            </a:extLst>
          </p:cNvPr>
          <p:cNvSpPr txBox="1"/>
          <p:nvPr/>
        </p:nvSpPr>
        <p:spPr>
          <a:xfrm>
            <a:off x="318915" y="6228641"/>
            <a:ext cx="1463040" cy="400110"/>
          </a:xfrm>
          <a:prstGeom prst="rect">
            <a:avLst/>
          </a:prstGeom>
          <a:noFill/>
        </p:spPr>
        <p:txBody>
          <a:bodyPr wrap="square" rtlCol="0">
            <a:spAutoFit/>
          </a:bodyPr>
          <a:lstStyle/>
          <a:p>
            <a:r>
              <a:rPr lang="fr-FR" sz="2000" dirty="0">
                <a:latin typeface="+mj-lt"/>
              </a:rPr>
              <a:t>Sanitaire </a:t>
            </a:r>
          </a:p>
        </p:txBody>
      </p:sp>
      <p:pic>
        <p:nvPicPr>
          <p:cNvPr id="32" name="Image 31">
            <a:extLst>
              <a:ext uri="{FF2B5EF4-FFF2-40B4-BE49-F238E27FC236}">
                <a16:creationId xmlns:a16="http://schemas.microsoft.com/office/drawing/2014/main" id="{218122D1-29AE-423C-A7CC-0FFC8BF66ADA}"/>
              </a:ext>
            </a:extLst>
          </p:cNvPr>
          <p:cNvPicPr>
            <a:picLocks noChangeAspect="1"/>
          </p:cNvPicPr>
          <p:nvPr/>
        </p:nvPicPr>
        <p:blipFill>
          <a:blip r:embed="rId16">
            <a:clrChange>
              <a:clrFrom>
                <a:srgbClr val="FFFFFF"/>
              </a:clrFrom>
              <a:clrTo>
                <a:srgbClr val="FFFFFF">
                  <a:alpha val="0"/>
                </a:srgbClr>
              </a:clrTo>
            </a:clrChange>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6920592" y="4179606"/>
            <a:ext cx="655908" cy="750004"/>
          </a:xfrm>
          <a:prstGeom prst="rect">
            <a:avLst/>
          </a:prstGeom>
        </p:spPr>
      </p:pic>
      <p:pic>
        <p:nvPicPr>
          <p:cNvPr id="2" name="Image 1">
            <a:extLst>
              <a:ext uri="{FF2B5EF4-FFF2-40B4-BE49-F238E27FC236}">
                <a16:creationId xmlns:a16="http://schemas.microsoft.com/office/drawing/2014/main" id="{C769ADB8-67D9-447D-ADB6-474D9D9ACDE8}"/>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6620834" y="3105308"/>
            <a:ext cx="1198681" cy="623236"/>
          </a:xfrm>
          <a:prstGeom prst="rect">
            <a:avLst/>
          </a:prstGeom>
        </p:spPr>
      </p:pic>
      <p:pic>
        <p:nvPicPr>
          <p:cNvPr id="6" name="Image 5">
            <a:extLst>
              <a:ext uri="{FF2B5EF4-FFF2-40B4-BE49-F238E27FC236}">
                <a16:creationId xmlns:a16="http://schemas.microsoft.com/office/drawing/2014/main" id="{B3D21C42-159A-4369-ADD2-9BF39165BEEC}"/>
              </a:ext>
            </a:extLst>
          </p:cNvPr>
          <p:cNvPicPr>
            <a:picLocks noChangeAspect="1"/>
          </p:cNvPicPr>
          <p:nvPr/>
        </p:nvPicPr>
        <p:blipFill>
          <a:blip r:embed="rId19">
            <a:clrChange>
              <a:clrFrom>
                <a:srgbClr val="F7F7F7"/>
              </a:clrFrom>
              <a:clrTo>
                <a:srgbClr val="F7F7F7">
                  <a:alpha val="0"/>
                </a:srgbClr>
              </a:clrTo>
            </a:clrChange>
            <a:duotone>
              <a:schemeClr val="accent4">
                <a:shade val="45000"/>
                <a:satMod val="135000"/>
              </a:schemeClr>
              <a:prstClr val="white"/>
            </a:duotone>
          </a:blip>
          <a:stretch>
            <a:fillRect/>
          </a:stretch>
        </p:blipFill>
        <p:spPr>
          <a:xfrm>
            <a:off x="9127508" y="5566015"/>
            <a:ext cx="1280942" cy="1212853"/>
          </a:xfrm>
          <a:prstGeom prst="rect">
            <a:avLst/>
          </a:prstGeom>
        </p:spPr>
      </p:pic>
      <p:pic>
        <p:nvPicPr>
          <p:cNvPr id="10" name="Image 9">
            <a:extLst>
              <a:ext uri="{FF2B5EF4-FFF2-40B4-BE49-F238E27FC236}">
                <a16:creationId xmlns:a16="http://schemas.microsoft.com/office/drawing/2014/main" id="{D191FD14-B5AE-404B-80E4-F285A6A872B0}"/>
              </a:ext>
            </a:extLst>
          </p:cNvPr>
          <p:cNvPicPr>
            <a:picLocks noChangeAspect="1"/>
          </p:cNvPicPr>
          <p:nvPr/>
        </p:nvPicPr>
        <p:blipFill>
          <a:blip r:embed="rId20">
            <a:clrChange>
              <a:clrFrom>
                <a:srgbClr val="F7F7F7"/>
              </a:clrFrom>
              <a:clrTo>
                <a:srgbClr val="F7F7F7">
                  <a:alpha val="0"/>
                </a:srgbClr>
              </a:clrTo>
            </a:clrChange>
            <a:duotone>
              <a:schemeClr val="accent4">
                <a:shade val="45000"/>
                <a:satMod val="135000"/>
              </a:schemeClr>
              <a:prstClr val="white"/>
            </a:duotone>
          </a:blip>
          <a:stretch>
            <a:fillRect/>
          </a:stretch>
        </p:blipFill>
        <p:spPr>
          <a:xfrm>
            <a:off x="2601524" y="4102784"/>
            <a:ext cx="694316" cy="284848"/>
          </a:xfrm>
          <a:prstGeom prst="rect">
            <a:avLst/>
          </a:prstGeom>
        </p:spPr>
      </p:pic>
      <p:pic>
        <p:nvPicPr>
          <p:cNvPr id="14" name="Image 13">
            <a:extLst>
              <a:ext uri="{FF2B5EF4-FFF2-40B4-BE49-F238E27FC236}">
                <a16:creationId xmlns:a16="http://schemas.microsoft.com/office/drawing/2014/main" id="{88664074-35D6-4171-AFE1-E8151678057E}"/>
              </a:ext>
            </a:extLst>
          </p:cNvPr>
          <p:cNvPicPr>
            <a:picLocks noChangeAspect="1"/>
          </p:cNvPicPr>
          <p:nvPr/>
        </p:nvPicPr>
        <p:blipFill>
          <a:blip r:embed="rId21">
            <a:clrChange>
              <a:clrFrom>
                <a:srgbClr val="FFFFFF"/>
              </a:clrFrom>
              <a:clrTo>
                <a:srgbClr val="FFFFFF">
                  <a:alpha val="0"/>
                </a:srgbClr>
              </a:clrTo>
            </a:clrChange>
            <a:duotone>
              <a:schemeClr val="accent4">
                <a:shade val="45000"/>
                <a:satMod val="135000"/>
              </a:schemeClr>
              <a:prstClr val="white"/>
            </a:duotone>
          </a:blip>
          <a:stretch>
            <a:fillRect/>
          </a:stretch>
        </p:blipFill>
        <p:spPr>
          <a:xfrm rot="20648089">
            <a:off x="5735393" y="2599655"/>
            <a:ext cx="1802166" cy="423236"/>
          </a:xfrm>
          <a:prstGeom prst="rect">
            <a:avLst/>
          </a:prstGeom>
        </p:spPr>
      </p:pic>
      <p:pic>
        <p:nvPicPr>
          <p:cNvPr id="21" name="Image 20">
            <a:extLst>
              <a:ext uri="{FF2B5EF4-FFF2-40B4-BE49-F238E27FC236}">
                <a16:creationId xmlns:a16="http://schemas.microsoft.com/office/drawing/2014/main" id="{1C83C586-B90A-4C18-9774-6C8513997B98}"/>
              </a:ext>
            </a:extLst>
          </p:cNvPr>
          <p:cNvPicPr>
            <a:picLocks noChangeAspect="1"/>
          </p:cNvPicPr>
          <p:nvPr/>
        </p:nvPicPr>
        <p:blipFill>
          <a:blip r:embed="rId22">
            <a:clrChange>
              <a:clrFrom>
                <a:srgbClr val="EFEFEF"/>
              </a:clrFrom>
              <a:clrTo>
                <a:srgbClr val="EFEFEF">
                  <a:alpha val="0"/>
                </a:srgbClr>
              </a:clrTo>
            </a:clrChange>
            <a:extLst>
              <a:ext uri="{BEBA8EAE-BF5A-486C-A8C5-ECC9F3942E4B}">
                <a14:imgProps xmlns:a14="http://schemas.microsoft.com/office/drawing/2010/main">
                  <a14:imgLayer r:embed="rId23">
                    <a14:imgEffect>
                      <a14:colorTemperature colorTemp="4700"/>
                    </a14:imgEffect>
                  </a14:imgLayer>
                </a14:imgProps>
              </a:ext>
            </a:extLst>
          </a:blip>
          <a:stretch>
            <a:fillRect/>
          </a:stretch>
        </p:blipFill>
        <p:spPr>
          <a:xfrm>
            <a:off x="10366306" y="2753557"/>
            <a:ext cx="635563" cy="692112"/>
          </a:xfrm>
          <a:prstGeom prst="rect">
            <a:avLst/>
          </a:prstGeom>
        </p:spPr>
      </p:pic>
      <p:pic>
        <p:nvPicPr>
          <p:cNvPr id="25" name="Image 24">
            <a:extLst>
              <a:ext uri="{FF2B5EF4-FFF2-40B4-BE49-F238E27FC236}">
                <a16:creationId xmlns:a16="http://schemas.microsoft.com/office/drawing/2014/main" id="{384F3E01-A4C8-4442-922E-23D376F27C0F}"/>
              </a:ext>
            </a:extLst>
          </p:cNvPr>
          <p:cNvPicPr>
            <a:picLocks noChangeAspect="1"/>
          </p:cNvPicPr>
          <p:nvPr/>
        </p:nvPicPr>
        <p:blipFill>
          <a:blip r:embed="rId24">
            <a:clrChange>
              <a:clrFrom>
                <a:srgbClr val="EBFFFF"/>
              </a:clrFrom>
              <a:clrTo>
                <a:srgbClr val="EBFFFF">
                  <a:alpha val="0"/>
                </a:srgbClr>
              </a:clrTo>
            </a:clrChange>
            <a:extLst>
              <a:ext uri="{BEBA8EAE-BF5A-486C-A8C5-ECC9F3942E4B}">
                <a14:imgProps xmlns:a14="http://schemas.microsoft.com/office/drawing/2010/main">
                  <a14:imgLayer r:embed="rId25">
                    <a14:imgEffect>
                      <a14:colorTemperature colorTemp="4700"/>
                    </a14:imgEffect>
                  </a14:imgLayer>
                </a14:imgProps>
              </a:ext>
            </a:extLst>
          </a:blip>
          <a:stretch>
            <a:fillRect/>
          </a:stretch>
        </p:blipFill>
        <p:spPr>
          <a:xfrm>
            <a:off x="7697015" y="4058052"/>
            <a:ext cx="861311" cy="828836"/>
          </a:xfrm>
          <a:prstGeom prst="rect">
            <a:avLst/>
          </a:prstGeom>
        </p:spPr>
      </p:pic>
      <p:pic>
        <p:nvPicPr>
          <p:cNvPr id="29" name="Image 28">
            <a:extLst>
              <a:ext uri="{FF2B5EF4-FFF2-40B4-BE49-F238E27FC236}">
                <a16:creationId xmlns:a16="http://schemas.microsoft.com/office/drawing/2014/main" id="{229A4ACB-8A66-4102-AC2C-1D068986CD11}"/>
              </a:ext>
            </a:extLst>
          </p:cNvPr>
          <p:cNvPicPr>
            <a:picLocks noChangeAspect="1"/>
          </p:cNvPicPr>
          <p:nvPr/>
        </p:nvPicPr>
        <p:blipFill>
          <a:blip r:embed="rId26">
            <a:clrChange>
              <a:clrFrom>
                <a:srgbClr val="138C91"/>
              </a:clrFrom>
              <a:clrTo>
                <a:srgbClr val="138C91">
                  <a:alpha val="0"/>
                </a:srgbClr>
              </a:clrTo>
            </a:clrChange>
            <a:extLst>
              <a:ext uri="{BEBA8EAE-BF5A-486C-A8C5-ECC9F3942E4B}">
                <a14:imgProps xmlns:a14="http://schemas.microsoft.com/office/drawing/2010/main">
                  <a14:imgLayer r:embed="rId27">
                    <a14:imgEffect>
                      <a14:saturation sat="200000"/>
                    </a14:imgEffect>
                  </a14:imgLayer>
                </a14:imgProps>
              </a:ext>
            </a:extLst>
          </a:blip>
          <a:stretch>
            <a:fillRect/>
          </a:stretch>
        </p:blipFill>
        <p:spPr>
          <a:xfrm>
            <a:off x="523347" y="2100443"/>
            <a:ext cx="1151639" cy="390644"/>
          </a:xfrm>
          <a:prstGeom prst="rect">
            <a:avLst/>
          </a:prstGeom>
        </p:spPr>
      </p:pic>
      <p:pic>
        <p:nvPicPr>
          <p:cNvPr id="36" name="Image 35">
            <a:extLst>
              <a:ext uri="{FF2B5EF4-FFF2-40B4-BE49-F238E27FC236}">
                <a16:creationId xmlns:a16="http://schemas.microsoft.com/office/drawing/2014/main" id="{465B839A-C0AA-4E3D-8E77-04BF0B337C4F}"/>
              </a:ext>
            </a:extLst>
          </p:cNvPr>
          <p:cNvPicPr>
            <a:picLocks noChangeAspect="1"/>
          </p:cNvPicPr>
          <p:nvPr/>
        </p:nvPicPr>
        <p:blipFill>
          <a:blip r:embed="rId28">
            <a:clrChange>
              <a:clrFrom>
                <a:srgbClr val="FFFFFF"/>
              </a:clrFrom>
              <a:clrTo>
                <a:srgbClr val="FFFFFF">
                  <a:alpha val="0"/>
                </a:srgbClr>
              </a:clrTo>
            </a:clrChange>
          </a:blip>
          <a:stretch>
            <a:fillRect/>
          </a:stretch>
        </p:blipFill>
        <p:spPr>
          <a:xfrm>
            <a:off x="506083" y="725341"/>
            <a:ext cx="1594780" cy="454323"/>
          </a:xfrm>
          <a:prstGeom prst="rect">
            <a:avLst/>
          </a:prstGeom>
        </p:spPr>
      </p:pic>
      <p:pic>
        <p:nvPicPr>
          <p:cNvPr id="16" name="Image 15">
            <a:extLst>
              <a:ext uri="{FF2B5EF4-FFF2-40B4-BE49-F238E27FC236}">
                <a16:creationId xmlns:a16="http://schemas.microsoft.com/office/drawing/2014/main" id="{7E1A64AD-00BD-4FAC-8129-802DF5F709F5}"/>
              </a:ext>
            </a:extLst>
          </p:cNvPr>
          <p:cNvPicPr>
            <a:picLocks noChangeAspect="1"/>
          </p:cNvPicPr>
          <p:nvPr/>
        </p:nvPicPr>
        <p:blipFill>
          <a:blip r:embed="rId29">
            <a:clrChange>
              <a:clrFrom>
                <a:srgbClr val="F7F7F7"/>
              </a:clrFrom>
              <a:clrTo>
                <a:srgbClr val="F7F7F7">
                  <a:alpha val="0"/>
                </a:srgbClr>
              </a:clrTo>
            </a:clrChange>
          </a:blip>
          <a:stretch>
            <a:fillRect/>
          </a:stretch>
        </p:blipFill>
        <p:spPr>
          <a:xfrm rot="19164393">
            <a:off x="10040621" y="5666715"/>
            <a:ext cx="895396" cy="863644"/>
          </a:xfrm>
          <a:prstGeom prst="rect">
            <a:avLst/>
          </a:prstGeom>
        </p:spPr>
      </p:pic>
      <p:pic>
        <p:nvPicPr>
          <p:cNvPr id="18" name="Image 17">
            <a:extLst>
              <a:ext uri="{FF2B5EF4-FFF2-40B4-BE49-F238E27FC236}">
                <a16:creationId xmlns:a16="http://schemas.microsoft.com/office/drawing/2014/main" id="{FFC9CF6B-A5A6-4890-BE7A-3DF1037538B0}"/>
              </a:ext>
            </a:extLst>
          </p:cNvPr>
          <p:cNvPicPr>
            <a:picLocks noChangeAspect="1"/>
          </p:cNvPicPr>
          <p:nvPr/>
        </p:nvPicPr>
        <p:blipFill>
          <a:blip r:embed="rId30">
            <a:clrChange>
              <a:clrFrom>
                <a:srgbClr val="FFFFFF"/>
              </a:clrFrom>
              <a:clrTo>
                <a:srgbClr val="FFFFFF">
                  <a:alpha val="0"/>
                </a:srgbClr>
              </a:clrTo>
            </a:clrChange>
          </a:blip>
          <a:stretch>
            <a:fillRect/>
          </a:stretch>
        </p:blipFill>
        <p:spPr>
          <a:xfrm>
            <a:off x="10939408" y="5856411"/>
            <a:ext cx="1231499" cy="536494"/>
          </a:xfrm>
          <a:prstGeom prst="rect">
            <a:avLst/>
          </a:prstGeom>
        </p:spPr>
      </p:pic>
    </p:spTree>
    <p:extLst>
      <p:ext uri="{BB962C8B-B14F-4D97-AF65-F5344CB8AC3E}">
        <p14:creationId xmlns:p14="http://schemas.microsoft.com/office/powerpoint/2010/main" val="403878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C16CA77-C844-4E6D-A75D-11A56185904C}"/>
              </a:ext>
            </a:extLst>
          </p:cNvPr>
          <p:cNvPicPr>
            <a:picLocks noChangeAspect="1"/>
          </p:cNvPicPr>
          <p:nvPr/>
        </p:nvPicPr>
        <p:blipFill>
          <a:blip r:embed="rId2"/>
          <a:stretch>
            <a:fillRect/>
          </a:stretch>
        </p:blipFill>
        <p:spPr>
          <a:xfrm>
            <a:off x="0" y="0"/>
            <a:ext cx="12192000" cy="5555268"/>
          </a:xfrm>
          <a:prstGeom prst="rect">
            <a:avLst/>
          </a:prstGeom>
        </p:spPr>
      </p:pic>
      <p:pic>
        <p:nvPicPr>
          <p:cNvPr id="12" name="Image 11">
            <a:extLst>
              <a:ext uri="{FF2B5EF4-FFF2-40B4-BE49-F238E27FC236}">
                <a16:creationId xmlns:a16="http://schemas.microsoft.com/office/drawing/2014/main" id="{2387950E-7A1F-45BB-8DF3-D29B182FB84E}"/>
              </a:ext>
            </a:extLst>
          </p:cNvPr>
          <p:cNvPicPr>
            <a:picLocks noChangeAspect="1"/>
          </p:cNvPicPr>
          <p:nvPr/>
        </p:nvPicPr>
        <p:blipFill>
          <a:blip r:embed="rId3"/>
          <a:stretch>
            <a:fillRect/>
          </a:stretch>
        </p:blipFill>
        <p:spPr>
          <a:xfrm>
            <a:off x="8291126" y="5669582"/>
            <a:ext cx="1731414" cy="1213209"/>
          </a:xfrm>
          <a:prstGeom prst="rect">
            <a:avLst/>
          </a:prstGeom>
        </p:spPr>
      </p:pic>
      <p:pic>
        <p:nvPicPr>
          <p:cNvPr id="13" name="Graphique 12" descr="Nouveau fauteuil roulant">
            <a:extLst>
              <a:ext uri="{FF2B5EF4-FFF2-40B4-BE49-F238E27FC236}">
                <a16:creationId xmlns:a16="http://schemas.microsoft.com/office/drawing/2014/main" id="{566BC4BD-1AC6-474E-A034-A8D85E6559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315" y="3694575"/>
            <a:ext cx="1486880" cy="1486880"/>
          </a:xfrm>
          <a:prstGeom prst="rect">
            <a:avLst/>
          </a:prstGeom>
        </p:spPr>
      </p:pic>
      <p:pic>
        <p:nvPicPr>
          <p:cNvPr id="14" name="Image 13">
            <a:extLst>
              <a:ext uri="{FF2B5EF4-FFF2-40B4-BE49-F238E27FC236}">
                <a16:creationId xmlns:a16="http://schemas.microsoft.com/office/drawing/2014/main" id="{C93ED9D9-9414-40E4-A7BC-C41FA5B9FB6C}"/>
              </a:ext>
            </a:extLst>
          </p:cNvPr>
          <p:cNvPicPr>
            <a:picLocks noChangeAspect="1"/>
          </p:cNvPicPr>
          <p:nvPr/>
        </p:nvPicPr>
        <p:blipFill>
          <a:blip r:embed="rId6">
            <a:clrChange>
              <a:clrFrom>
                <a:srgbClr val="4A4A4A">
                  <a:alpha val="29020"/>
                </a:srgbClr>
              </a:clrFrom>
              <a:clrTo>
                <a:srgbClr val="4A4A4A">
                  <a:alpha val="0"/>
                </a:srgbClr>
              </a:clrTo>
            </a:clrChange>
          </a:blip>
          <a:stretch>
            <a:fillRect/>
          </a:stretch>
        </p:blipFill>
        <p:spPr>
          <a:xfrm>
            <a:off x="0" y="5181455"/>
            <a:ext cx="1737511" cy="1676545"/>
          </a:xfrm>
          <a:prstGeom prst="rect">
            <a:avLst/>
          </a:prstGeom>
        </p:spPr>
      </p:pic>
      <p:pic>
        <p:nvPicPr>
          <p:cNvPr id="16" name="Image 15">
            <a:extLst>
              <a:ext uri="{FF2B5EF4-FFF2-40B4-BE49-F238E27FC236}">
                <a16:creationId xmlns:a16="http://schemas.microsoft.com/office/drawing/2014/main" id="{C7B7F698-5B7A-4852-AFEF-DE4CF03A0CA7}"/>
              </a:ext>
            </a:extLst>
          </p:cNvPr>
          <p:cNvPicPr>
            <a:picLocks noChangeAspect="1"/>
          </p:cNvPicPr>
          <p:nvPr/>
        </p:nvPicPr>
        <p:blipFill>
          <a:blip r:embed="rId7">
            <a:duotone>
              <a:schemeClr val="accent1">
                <a:shade val="45000"/>
                <a:satMod val="135000"/>
              </a:schemeClr>
              <a:prstClr val="white"/>
            </a:duotone>
          </a:blip>
          <a:stretch>
            <a:fillRect/>
          </a:stretch>
        </p:blipFill>
        <p:spPr>
          <a:xfrm>
            <a:off x="7043660" y="1188418"/>
            <a:ext cx="1328287" cy="902820"/>
          </a:xfrm>
          <a:prstGeom prst="rect">
            <a:avLst/>
          </a:prstGeom>
        </p:spPr>
      </p:pic>
      <p:pic>
        <p:nvPicPr>
          <p:cNvPr id="20" name="Image 19">
            <a:extLst>
              <a:ext uri="{FF2B5EF4-FFF2-40B4-BE49-F238E27FC236}">
                <a16:creationId xmlns:a16="http://schemas.microsoft.com/office/drawing/2014/main" id="{45AF7628-7981-4881-8161-AABD003EF9F7}"/>
              </a:ext>
            </a:extLst>
          </p:cNvPr>
          <p:cNvPicPr>
            <a:picLocks noChangeAspect="1"/>
          </p:cNvPicPr>
          <p:nvPr/>
        </p:nvPicPr>
        <p:blipFill>
          <a:blip r:embed="rId8"/>
          <a:stretch>
            <a:fillRect/>
          </a:stretch>
        </p:blipFill>
        <p:spPr>
          <a:xfrm>
            <a:off x="323559" y="1832117"/>
            <a:ext cx="806491" cy="1162110"/>
          </a:xfrm>
          <a:prstGeom prst="rect">
            <a:avLst/>
          </a:prstGeom>
        </p:spPr>
      </p:pic>
      <p:pic>
        <p:nvPicPr>
          <p:cNvPr id="22" name="Image 21">
            <a:extLst>
              <a:ext uri="{FF2B5EF4-FFF2-40B4-BE49-F238E27FC236}">
                <a16:creationId xmlns:a16="http://schemas.microsoft.com/office/drawing/2014/main" id="{D781B51C-B885-44B1-8837-DC50329C7ACC}"/>
              </a:ext>
            </a:extLst>
          </p:cNvPr>
          <p:cNvPicPr>
            <a:picLocks noChangeAspect="1"/>
          </p:cNvPicPr>
          <p:nvPr/>
        </p:nvPicPr>
        <p:blipFill>
          <a:blip r:embed="rId9"/>
          <a:stretch>
            <a:fillRect/>
          </a:stretch>
        </p:blipFill>
        <p:spPr>
          <a:xfrm>
            <a:off x="1426473" y="1860347"/>
            <a:ext cx="838243" cy="1149409"/>
          </a:xfrm>
          <a:prstGeom prst="rect">
            <a:avLst/>
          </a:prstGeom>
        </p:spPr>
      </p:pic>
      <p:pic>
        <p:nvPicPr>
          <p:cNvPr id="24" name="Image 23">
            <a:extLst>
              <a:ext uri="{FF2B5EF4-FFF2-40B4-BE49-F238E27FC236}">
                <a16:creationId xmlns:a16="http://schemas.microsoft.com/office/drawing/2014/main" id="{5FE07567-54C1-4302-A251-AE1F0F8C1F15}"/>
              </a:ext>
            </a:extLst>
          </p:cNvPr>
          <p:cNvPicPr>
            <a:picLocks noChangeAspect="1"/>
          </p:cNvPicPr>
          <p:nvPr/>
        </p:nvPicPr>
        <p:blipFill>
          <a:blip r:embed="rId10"/>
          <a:stretch>
            <a:fillRect/>
          </a:stretch>
        </p:blipFill>
        <p:spPr>
          <a:xfrm>
            <a:off x="4159431" y="1917500"/>
            <a:ext cx="901746" cy="1092256"/>
          </a:xfrm>
          <a:prstGeom prst="rect">
            <a:avLst/>
          </a:prstGeom>
        </p:spPr>
      </p:pic>
      <p:pic>
        <p:nvPicPr>
          <p:cNvPr id="26" name="Image 25">
            <a:extLst>
              <a:ext uri="{FF2B5EF4-FFF2-40B4-BE49-F238E27FC236}">
                <a16:creationId xmlns:a16="http://schemas.microsoft.com/office/drawing/2014/main" id="{DE9A082E-C7F9-4ED7-9E57-84F523D994E2}"/>
              </a:ext>
            </a:extLst>
          </p:cNvPr>
          <p:cNvPicPr>
            <a:picLocks noChangeAspect="1"/>
          </p:cNvPicPr>
          <p:nvPr/>
        </p:nvPicPr>
        <p:blipFill>
          <a:blip r:embed="rId11">
            <a:clrChange>
              <a:clrFrom>
                <a:srgbClr val="FAFFFB"/>
              </a:clrFrom>
              <a:clrTo>
                <a:srgbClr val="FAFFFB">
                  <a:alpha val="0"/>
                </a:srgbClr>
              </a:clrTo>
            </a:clrChange>
          </a:blip>
          <a:stretch>
            <a:fillRect/>
          </a:stretch>
        </p:blipFill>
        <p:spPr>
          <a:xfrm>
            <a:off x="11194173" y="749040"/>
            <a:ext cx="876345" cy="1168460"/>
          </a:xfrm>
          <a:prstGeom prst="rect">
            <a:avLst/>
          </a:prstGeom>
        </p:spPr>
      </p:pic>
      <p:pic>
        <p:nvPicPr>
          <p:cNvPr id="28" name="Image 27">
            <a:extLst>
              <a:ext uri="{FF2B5EF4-FFF2-40B4-BE49-F238E27FC236}">
                <a16:creationId xmlns:a16="http://schemas.microsoft.com/office/drawing/2014/main" id="{64A73242-0AE9-438D-B5D9-40640176D1A4}"/>
              </a:ext>
            </a:extLst>
          </p:cNvPr>
          <p:cNvPicPr>
            <a:picLocks noChangeAspect="1"/>
          </p:cNvPicPr>
          <p:nvPr/>
        </p:nvPicPr>
        <p:blipFill>
          <a:blip r:embed="rId12">
            <a:clrChange>
              <a:clrFrom>
                <a:srgbClr val="FAFFFB"/>
              </a:clrFrom>
              <a:clrTo>
                <a:srgbClr val="FAFFFB">
                  <a:alpha val="0"/>
                </a:srgbClr>
              </a:clrTo>
            </a:clrChange>
          </a:blip>
          <a:stretch>
            <a:fillRect/>
          </a:stretch>
        </p:blipFill>
        <p:spPr>
          <a:xfrm>
            <a:off x="10349580" y="752143"/>
            <a:ext cx="844593" cy="1181161"/>
          </a:xfrm>
          <a:prstGeom prst="rect">
            <a:avLst/>
          </a:prstGeom>
        </p:spPr>
      </p:pic>
      <p:pic>
        <p:nvPicPr>
          <p:cNvPr id="30" name="Image 29">
            <a:extLst>
              <a:ext uri="{FF2B5EF4-FFF2-40B4-BE49-F238E27FC236}">
                <a16:creationId xmlns:a16="http://schemas.microsoft.com/office/drawing/2014/main" id="{C4E0480C-EC0D-4056-B5ED-883E90086114}"/>
              </a:ext>
            </a:extLst>
          </p:cNvPr>
          <p:cNvPicPr>
            <a:picLocks noChangeAspect="1"/>
          </p:cNvPicPr>
          <p:nvPr/>
        </p:nvPicPr>
        <p:blipFill>
          <a:blip r:embed="rId13">
            <a:clrChange>
              <a:clrFrom>
                <a:srgbClr val="FAFFFB"/>
              </a:clrFrom>
              <a:clrTo>
                <a:srgbClr val="FAFFFB">
                  <a:alpha val="0"/>
                </a:srgbClr>
              </a:clrTo>
            </a:clrChange>
          </a:blip>
          <a:stretch>
            <a:fillRect/>
          </a:stretch>
        </p:blipFill>
        <p:spPr>
          <a:xfrm>
            <a:off x="9508162" y="745793"/>
            <a:ext cx="838243" cy="1187511"/>
          </a:xfrm>
          <a:prstGeom prst="rect">
            <a:avLst/>
          </a:prstGeom>
        </p:spPr>
      </p:pic>
      <p:pic>
        <p:nvPicPr>
          <p:cNvPr id="46" name="Graphique 45" descr="Épingler">
            <a:extLst>
              <a:ext uri="{FF2B5EF4-FFF2-40B4-BE49-F238E27FC236}">
                <a16:creationId xmlns:a16="http://schemas.microsoft.com/office/drawing/2014/main" id="{FA720642-D101-4EC5-9315-911C7DFA6B2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700279">
            <a:off x="9941691" y="190270"/>
            <a:ext cx="671078" cy="671078"/>
          </a:xfrm>
          <a:prstGeom prst="rect">
            <a:avLst/>
          </a:prstGeom>
        </p:spPr>
      </p:pic>
      <p:pic>
        <p:nvPicPr>
          <p:cNvPr id="47" name="Image 46">
            <a:extLst>
              <a:ext uri="{FF2B5EF4-FFF2-40B4-BE49-F238E27FC236}">
                <a16:creationId xmlns:a16="http://schemas.microsoft.com/office/drawing/2014/main" id="{D8D164C2-014F-4AD9-B511-A1D0B3070B5B}"/>
              </a:ext>
            </a:extLst>
          </p:cNvPr>
          <p:cNvPicPr>
            <a:picLocks noChangeAspect="1"/>
          </p:cNvPicPr>
          <p:nvPr/>
        </p:nvPicPr>
        <p:blipFill>
          <a:blip r:embed="rId16"/>
          <a:stretch>
            <a:fillRect/>
          </a:stretch>
        </p:blipFill>
        <p:spPr>
          <a:xfrm>
            <a:off x="9397646" y="5552594"/>
            <a:ext cx="1249788" cy="1243692"/>
          </a:xfrm>
          <a:prstGeom prst="rect">
            <a:avLst/>
          </a:prstGeom>
        </p:spPr>
      </p:pic>
      <p:pic>
        <p:nvPicPr>
          <p:cNvPr id="48" name="Image 47">
            <a:extLst>
              <a:ext uri="{FF2B5EF4-FFF2-40B4-BE49-F238E27FC236}">
                <a16:creationId xmlns:a16="http://schemas.microsoft.com/office/drawing/2014/main" id="{6F9EDE30-1EBA-4585-9E9B-F7FD0A171ADD}"/>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10513310" y="6007939"/>
            <a:ext cx="1231499" cy="536494"/>
          </a:xfrm>
          <a:prstGeom prst="rect">
            <a:avLst/>
          </a:prstGeom>
        </p:spPr>
      </p:pic>
      <p:pic>
        <p:nvPicPr>
          <p:cNvPr id="50" name="Image 49">
            <a:extLst>
              <a:ext uri="{FF2B5EF4-FFF2-40B4-BE49-F238E27FC236}">
                <a16:creationId xmlns:a16="http://schemas.microsoft.com/office/drawing/2014/main" id="{FB5FA12E-36DD-408D-AD76-AF282A66ECA5}"/>
              </a:ext>
            </a:extLst>
          </p:cNvPr>
          <p:cNvPicPr>
            <a:picLocks noChangeAspect="1"/>
          </p:cNvPicPr>
          <p:nvPr/>
        </p:nvPicPr>
        <p:blipFill>
          <a:blip r:embed="rId18"/>
          <a:stretch>
            <a:fillRect/>
          </a:stretch>
        </p:blipFill>
        <p:spPr>
          <a:xfrm>
            <a:off x="5295646" y="1917500"/>
            <a:ext cx="818147" cy="1076727"/>
          </a:xfrm>
          <a:prstGeom prst="rect">
            <a:avLst/>
          </a:prstGeom>
        </p:spPr>
      </p:pic>
      <p:pic>
        <p:nvPicPr>
          <p:cNvPr id="51" name="Graphique 50" descr="Couronne">
            <a:extLst>
              <a:ext uri="{FF2B5EF4-FFF2-40B4-BE49-F238E27FC236}">
                <a16:creationId xmlns:a16="http://schemas.microsoft.com/office/drawing/2014/main" id="{B809F3AB-D466-4B7F-9CDD-4603B1C158B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9644101">
            <a:off x="114317" y="1268795"/>
            <a:ext cx="742066" cy="742066"/>
          </a:xfrm>
          <a:prstGeom prst="rect">
            <a:avLst/>
          </a:prstGeom>
        </p:spPr>
      </p:pic>
      <p:pic>
        <p:nvPicPr>
          <p:cNvPr id="53" name="Image 52">
            <a:extLst>
              <a:ext uri="{FF2B5EF4-FFF2-40B4-BE49-F238E27FC236}">
                <a16:creationId xmlns:a16="http://schemas.microsoft.com/office/drawing/2014/main" id="{89EED7CE-0B4A-4AE3-8619-ACC79D460196}"/>
              </a:ext>
            </a:extLst>
          </p:cNvPr>
          <p:cNvPicPr>
            <a:picLocks noChangeAspect="1"/>
          </p:cNvPicPr>
          <p:nvPr/>
        </p:nvPicPr>
        <p:blipFill>
          <a:blip r:embed="rId21">
            <a:clrChange>
              <a:clrFrom>
                <a:srgbClr val="FFFFFF"/>
              </a:clrFrom>
              <a:clrTo>
                <a:srgbClr val="FFFFFF">
                  <a:alpha val="0"/>
                </a:srgbClr>
              </a:clrTo>
            </a:clrChange>
          </a:blip>
          <a:stretch>
            <a:fillRect/>
          </a:stretch>
        </p:blipFill>
        <p:spPr>
          <a:xfrm>
            <a:off x="8875684" y="4520169"/>
            <a:ext cx="3194834" cy="1092256"/>
          </a:xfrm>
          <a:prstGeom prst="rect">
            <a:avLst/>
          </a:prstGeom>
        </p:spPr>
      </p:pic>
      <p:pic>
        <p:nvPicPr>
          <p:cNvPr id="54" name="Image 53">
            <a:extLst>
              <a:ext uri="{FF2B5EF4-FFF2-40B4-BE49-F238E27FC236}">
                <a16:creationId xmlns:a16="http://schemas.microsoft.com/office/drawing/2014/main" id="{23CB5662-0AAA-4BD5-9087-7E1248BC3337}"/>
              </a:ext>
            </a:extLst>
          </p:cNvPr>
          <p:cNvPicPr>
            <a:picLocks noChangeAspect="1"/>
          </p:cNvPicPr>
          <p:nvPr/>
        </p:nvPicPr>
        <p:blipFill>
          <a:blip r:embed="rId22"/>
          <a:stretch>
            <a:fillRect/>
          </a:stretch>
        </p:blipFill>
        <p:spPr>
          <a:xfrm>
            <a:off x="8406870" y="4144259"/>
            <a:ext cx="694663" cy="694663"/>
          </a:xfrm>
          <a:prstGeom prst="rect">
            <a:avLst/>
          </a:prstGeom>
        </p:spPr>
      </p:pic>
      <p:pic>
        <p:nvPicPr>
          <p:cNvPr id="2" name="Image 1">
            <a:extLst>
              <a:ext uri="{FF2B5EF4-FFF2-40B4-BE49-F238E27FC236}">
                <a16:creationId xmlns:a16="http://schemas.microsoft.com/office/drawing/2014/main" id="{59C16B44-7518-4F43-B35F-94F183256288}"/>
              </a:ext>
            </a:extLst>
          </p:cNvPr>
          <p:cNvPicPr>
            <a:picLocks noChangeAspect="1"/>
          </p:cNvPicPr>
          <p:nvPr/>
        </p:nvPicPr>
        <p:blipFill>
          <a:blip r:embed="rId23"/>
          <a:stretch>
            <a:fillRect/>
          </a:stretch>
        </p:blipFill>
        <p:spPr>
          <a:xfrm>
            <a:off x="6508447" y="745793"/>
            <a:ext cx="816083" cy="816083"/>
          </a:xfrm>
          <a:prstGeom prst="rect">
            <a:avLst/>
          </a:prstGeom>
        </p:spPr>
      </p:pic>
      <p:pic>
        <p:nvPicPr>
          <p:cNvPr id="4" name="Image 3">
            <a:extLst>
              <a:ext uri="{FF2B5EF4-FFF2-40B4-BE49-F238E27FC236}">
                <a16:creationId xmlns:a16="http://schemas.microsoft.com/office/drawing/2014/main" id="{36034513-A90B-46AA-90FD-BB45E7235B80}"/>
              </a:ext>
            </a:extLst>
          </p:cNvPr>
          <p:cNvPicPr>
            <a:picLocks noChangeAspect="1"/>
          </p:cNvPicPr>
          <p:nvPr/>
        </p:nvPicPr>
        <p:blipFill>
          <a:blip r:embed="rId24">
            <a:clrChange>
              <a:clrFrom>
                <a:srgbClr val="8B8686"/>
              </a:clrFrom>
              <a:clrTo>
                <a:srgbClr val="8B8686">
                  <a:alpha val="0"/>
                </a:srgbClr>
              </a:clrTo>
            </a:clrChange>
            <a:lum bright="70000" contrast="-70000"/>
          </a:blip>
          <a:stretch>
            <a:fillRect/>
          </a:stretch>
        </p:blipFill>
        <p:spPr>
          <a:xfrm>
            <a:off x="3102125" y="434281"/>
            <a:ext cx="2408495" cy="1092255"/>
          </a:xfrm>
          <a:prstGeom prst="rect">
            <a:avLst/>
          </a:prstGeom>
        </p:spPr>
      </p:pic>
      <p:pic>
        <p:nvPicPr>
          <p:cNvPr id="5" name="Image 4">
            <a:extLst>
              <a:ext uri="{FF2B5EF4-FFF2-40B4-BE49-F238E27FC236}">
                <a16:creationId xmlns:a16="http://schemas.microsoft.com/office/drawing/2014/main" id="{E4C186EB-6555-4CA6-B287-2C3EBC387210}"/>
              </a:ext>
            </a:extLst>
          </p:cNvPr>
          <p:cNvPicPr>
            <a:picLocks noChangeAspect="1"/>
          </p:cNvPicPr>
          <p:nvPr/>
        </p:nvPicPr>
        <p:blipFill>
          <a:blip r:embed="rId25"/>
          <a:stretch>
            <a:fillRect/>
          </a:stretch>
        </p:blipFill>
        <p:spPr>
          <a:xfrm>
            <a:off x="4809792" y="1188418"/>
            <a:ext cx="761569" cy="331772"/>
          </a:xfrm>
          <a:prstGeom prst="rect">
            <a:avLst/>
          </a:prstGeom>
        </p:spPr>
      </p:pic>
    </p:spTree>
    <p:extLst>
      <p:ext uri="{BB962C8B-B14F-4D97-AF65-F5344CB8AC3E}">
        <p14:creationId xmlns:p14="http://schemas.microsoft.com/office/powerpoint/2010/main" val="24003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7099840-1D8E-438F-94C8-8730797BBEF8}"/>
              </a:ext>
            </a:extLst>
          </p:cNvPr>
          <p:cNvPicPr>
            <a:picLocks noChangeAspect="1"/>
          </p:cNvPicPr>
          <p:nvPr/>
        </p:nvPicPr>
        <p:blipFill>
          <a:blip r:embed="rId2"/>
          <a:stretch>
            <a:fillRect/>
          </a:stretch>
        </p:blipFill>
        <p:spPr>
          <a:xfrm>
            <a:off x="0" y="1"/>
            <a:ext cx="3087141" cy="2772332"/>
          </a:xfrm>
          <a:prstGeom prst="rect">
            <a:avLst/>
          </a:prstGeom>
        </p:spPr>
      </p:pic>
      <p:sp>
        <p:nvSpPr>
          <p:cNvPr id="4" name="ZoneTexte 3">
            <a:extLst>
              <a:ext uri="{FF2B5EF4-FFF2-40B4-BE49-F238E27FC236}">
                <a16:creationId xmlns:a16="http://schemas.microsoft.com/office/drawing/2014/main" id="{C21DFC54-C363-43E4-875A-AD2B02E6B9EB}"/>
              </a:ext>
            </a:extLst>
          </p:cNvPr>
          <p:cNvSpPr txBox="1"/>
          <p:nvPr/>
        </p:nvSpPr>
        <p:spPr>
          <a:xfrm>
            <a:off x="3801978" y="0"/>
            <a:ext cx="8633861" cy="1323439"/>
          </a:xfrm>
          <a:prstGeom prst="rect">
            <a:avLst/>
          </a:prstGeom>
          <a:noFill/>
        </p:spPr>
        <p:txBody>
          <a:bodyPr wrap="square" rtlCol="0">
            <a:spAutoFit/>
          </a:bodyPr>
          <a:lstStyle/>
          <a:p>
            <a:r>
              <a:rPr lang="fr-FR" sz="4400" b="1" dirty="0">
                <a:solidFill>
                  <a:schemeClr val="accent2"/>
                </a:solidFill>
                <a:latin typeface="+mj-lt"/>
              </a:rPr>
              <a:t>Ou ? Comment ?   </a:t>
            </a:r>
          </a:p>
          <a:p>
            <a:endParaRPr lang="fr-FR" dirty="0">
              <a:latin typeface="+mj-lt"/>
            </a:endParaRPr>
          </a:p>
          <a:p>
            <a:r>
              <a:rPr lang="fr-FR" dirty="0"/>
              <a:t> </a:t>
            </a:r>
          </a:p>
        </p:txBody>
      </p:sp>
      <p:sp>
        <p:nvSpPr>
          <p:cNvPr id="6" name="ZoneTexte 5">
            <a:extLst>
              <a:ext uri="{FF2B5EF4-FFF2-40B4-BE49-F238E27FC236}">
                <a16:creationId xmlns:a16="http://schemas.microsoft.com/office/drawing/2014/main" id="{8414D6F4-312B-4180-98E4-F9AB953EC63B}"/>
              </a:ext>
            </a:extLst>
          </p:cNvPr>
          <p:cNvSpPr txBox="1"/>
          <p:nvPr/>
        </p:nvSpPr>
        <p:spPr>
          <a:xfrm>
            <a:off x="4109987" y="2087407"/>
            <a:ext cx="827772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prstClr val="black"/>
                </a:solidFill>
                <a:latin typeface="+mj-lt"/>
              </a:rPr>
              <a:t>Respecter </a:t>
            </a:r>
            <a:r>
              <a:rPr kumimoji="0" lang="fr-FR" sz="2000" b="0" i="0" u="none" strike="noStrike" kern="1200" cap="none" spc="0" normalizeH="0" baseline="0" noProof="0" dirty="0">
                <a:ln>
                  <a:noFill/>
                </a:ln>
                <a:solidFill>
                  <a:prstClr val="black"/>
                </a:solidFill>
                <a:effectLst/>
                <a:uLnTx/>
                <a:uFillTx/>
                <a:latin typeface="+mj-lt"/>
                <a:ea typeface="+mn-ea"/>
                <a:cs typeface="+mn-cs"/>
              </a:rPr>
              <a:t>les réglementations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mj-lt"/>
                <a:ea typeface="+mn-ea"/>
                <a:cs typeface="+mn-cs"/>
              </a:rPr>
              <a:t>Connaissance des contraintes administratives édictées par les municipalités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mj-lt"/>
                <a:ea typeface="+mn-ea"/>
                <a:cs typeface="+mn-cs"/>
              </a:rPr>
              <a:t>Accessibilité des personnes à mobilité réduites</a:t>
            </a:r>
            <a:endParaRPr lang="fr-FR" sz="2000" dirty="0">
              <a:latin typeface="+mj-lt"/>
            </a:endParaRPr>
          </a:p>
        </p:txBody>
      </p:sp>
      <p:sp>
        <p:nvSpPr>
          <p:cNvPr id="8" name="ZoneTexte 7">
            <a:extLst>
              <a:ext uri="{FF2B5EF4-FFF2-40B4-BE49-F238E27FC236}">
                <a16:creationId xmlns:a16="http://schemas.microsoft.com/office/drawing/2014/main" id="{A0B04075-F8C9-42B3-829B-4F3843D8A67A}"/>
              </a:ext>
            </a:extLst>
          </p:cNvPr>
          <p:cNvSpPr txBox="1"/>
          <p:nvPr/>
        </p:nvSpPr>
        <p:spPr>
          <a:xfrm>
            <a:off x="4176159" y="847672"/>
            <a:ext cx="7885497" cy="1015663"/>
          </a:xfrm>
          <a:prstGeom prst="rect">
            <a:avLst/>
          </a:prstGeom>
          <a:noFill/>
        </p:spPr>
        <p:txBody>
          <a:bodyPr wrap="square">
            <a:spAutoFit/>
          </a:bodyPr>
          <a:lstStyle/>
          <a:p>
            <a:r>
              <a:rPr lang="fr-FR" sz="2000" dirty="0">
                <a:latin typeface="+mj-lt"/>
              </a:rPr>
              <a:t>Vous choisissez le meilleur emplacement pour votre cabinet et vous assurez une nouvelle clientèle de quartier et le maintien de votre clientèle historique</a:t>
            </a:r>
          </a:p>
        </p:txBody>
      </p:sp>
      <p:sp>
        <p:nvSpPr>
          <p:cNvPr id="9" name="ZoneTexte 8">
            <a:extLst>
              <a:ext uri="{FF2B5EF4-FFF2-40B4-BE49-F238E27FC236}">
                <a16:creationId xmlns:a16="http://schemas.microsoft.com/office/drawing/2014/main" id="{926D0E80-847E-4F27-AD91-5698128CC7D4}"/>
              </a:ext>
            </a:extLst>
          </p:cNvPr>
          <p:cNvSpPr txBox="1"/>
          <p:nvPr/>
        </p:nvSpPr>
        <p:spPr>
          <a:xfrm>
            <a:off x="3213632" y="702603"/>
            <a:ext cx="1357163" cy="769441"/>
          </a:xfrm>
          <a:prstGeom prst="rect">
            <a:avLst/>
          </a:prstGeom>
          <a:noFill/>
        </p:spPr>
        <p:txBody>
          <a:bodyPr wrap="square" rtlCol="0">
            <a:spAutoFit/>
          </a:bodyPr>
          <a:lstStyle/>
          <a:p>
            <a:r>
              <a:rPr lang="fr-FR" sz="4400" dirty="0">
                <a:solidFill>
                  <a:schemeClr val="accent2"/>
                </a:solidFill>
              </a:rPr>
              <a:t>❶</a:t>
            </a:r>
          </a:p>
        </p:txBody>
      </p:sp>
      <p:sp>
        <p:nvSpPr>
          <p:cNvPr id="2" name="ZoneTexte 1">
            <a:extLst>
              <a:ext uri="{FF2B5EF4-FFF2-40B4-BE49-F238E27FC236}">
                <a16:creationId xmlns:a16="http://schemas.microsoft.com/office/drawing/2014/main" id="{79C74997-80A0-438E-9822-C5368AC75098}"/>
              </a:ext>
            </a:extLst>
          </p:cNvPr>
          <p:cNvSpPr txBox="1"/>
          <p:nvPr/>
        </p:nvSpPr>
        <p:spPr>
          <a:xfrm>
            <a:off x="3195587" y="2002891"/>
            <a:ext cx="914400" cy="769441"/>
          </a:xfrm>
          <a:prstGeom prst="rect">
            <a:avLst/>
          </a:prstGeom>
          <a:noFill/>
        </p:spPr>
        <p:txBody>
          <a:bodyPr wrap="square" rtlCol="0">
            <a:spAutoFit/>
          </a:bodyPr>
          <a:lstStyle/>
          <a:p>
            <a:r>
              <a:rPr lang="fr-FR" sz="4400" dirty="0">
                <a:solidFill>
                  <a:schemeClr val="accent2"/>
                </a:solidFill>
              </a:rPr>
              <a:t>❷</a:t>
            </a:r>
          </a:p>
        </p:txBody>
      </p:sp>
      <p:sp>
        <p:nvSpPr>
          <p:cNvPr id="5" name="ZoneTexte 4">
            <a:extLst>
              <a:ext uri="{FF2B5EF4-FFF2-40B4-BE49-F238E27FC236}">
                <a16:creationId xmlns:a16="http://schemas.microsoft.com/office/drawing/2014/main" id="{038C26AB-EEBC-4998-A064-0AB9764F53D4}"/>
              </a:ext>
            </a:extLst>
          </p:cNvPr>
          <p:cNvSpPr txBox="1"/>
          <p:nvPr/>
        </p:nvSpPr>
        <p:spPr>
          <a:xfrm>
            <a:off x="6736080" y="3327142"/>
            <a:ext cx="4390724" cy="3754874"/>
          </a:xfrm>
          <a:prstGeom prst="rect">
            <a:avLst/>
          </a:prstGeom>
          <a:noFill/>
        </p:spPr>
        <p:txBody>
          <a:bodyPr wrap="square" rtlCol="0">
            <a:spAutoFit/>
          </a:bodyPr>
          <a:lstStyle/>
          <a:p>
            <a:r>
              <a:rPr lang="fr-FR" sz="2000" dirty="0">
                <a:latin typeface="+mj-lt"/>
              </a:rPr>
              <a:t>Visite des locaux</a:t>
            </a:r>
          </a:p>
          <a:p>
            <a:r>
              <a:rPr lang="fr-FR" sz="2000" dirty="0">
                <a:latin typeface="+mj-lt"/>
              </a:rPr>
              <a:t>Analyse des documents</a:t>
            </a:r>
          </a:p>
          <a:p>
            <a:r>
              <a:rPr lang="fr-FR" sz="2000" dirty="0">
                <a:latin typeface="+mj-lt"/>
              </a:rPr>
              <a:t>Négociation des devis travaux</a:t>
            </a:r>
          </a:p>
          <a:p>
            <a:r>
              <a:rPr lang="fr-FR" sz="2000" dirty="0">
                <a:latin typeface="+mj-lt"/>
              </a:rPr>
              <a:t>Constitution des dossiers administratifs</a:t>
            </a:r>
          </a:p>
          <a:p>
            <a:r>
              <a:rPr lang="fr-FR" sz="2000" dirty="0">
                <a:latin typeface="+mj-lt"/>
              </a:rPr>
              <a:t>Obtention du financement bancaire</a:t>
            </a:r>
          </a:p>
          <a:p>
            <a:r>
              <a:rPr lang="fr-FR" sz="2000" dirty="0">
                <a:latin typeface="+mj-lt"/>
              </a:rPr>
              <a:t>Gestion de la copropriété, ou des financements d'état </a:t>
            </a:r>
          </a:p>
          <a:p>
            <a:r>
              <a:rPr lang="fr-FR" sz="2000" dirty="0">
                <a:latin typeface="+mj-lt"/>
              </a:rPr>
              <a:t>Analyser les frais de copropriétés </a:t>
            </a:r>
          </a:p>
          <a:p>
            <a:r>
              <a:rPr lang="fr-FR" sz="2000" dirty="0">
                <a:latin typeface="+mj-lt"/>
              </a:rPr>
              <a:t>Analyser les frais de notaire </a:t>
            </a:r>
          </a:p>
          <a:p>
            <a:r>
              <a:rPr lang="fr-FR" sz="2000" dirty="0">
                <a:latin typeface="+mj-lt"/>
              </a:rPr>
              <a:t>Analyser les charges courantes </a:t>
            </a:r>
          </a:p>
          <a:p>
            <a:r>
              <a:rPr lang="fr-FR" sz="2000" dirty="0">
                <a:latin typeface="+mj-lt"/>
              </a:rPr>
              <a:t>Choisir la meilleur option Juridique </a:t>
            </a:r>
          </a:p>
          <a:p>
            <a:endParaRPr lang="fr-FR" dirty="0"/>
          </a:p>
        </p:txBody>
      </p:sp>
      <p:sp>
        <p:nvSpPr>
          <p:cNvPr id="7" name="ZoneTexte 6">
            <a:extLst>
              <a:ext uri="{FF2B5EF4-FFF2-40B4-BE49-F238E27FC236}">
                <a16:creationId xmlns:a16="http://schemas.microsoft.com/office/drawing/2014/main" id="{4A7104B4-9216-479E-B1F8-15E215D4D287}"/>
              </a:ext>
            </a:extLst>
          </p:cNvPr>
          <p:cNvSpPr txBox="1"/>
          <p:nvPr/>
        </p:nvSpPr>
        <p:spPr>
          <a:xfrm>
            <a:off x="149191" y="3044279"/>
            <a:ext cx="914400" cy="769441"/>
          </a:xfrm>
          <a:prstGeom prst="rect">
            <a:avLst/>
          </a:prstGeom>
          <a:noFill/>
        </p:spPr>
        <p:txBody>
          <a:bodyPr wrap="square" rtlCol="0">
            <a:spAutoFit/>
          </a:bodyPr>
          <a:lstStyle/>
          <a:p>
            <a:r>
              <a:rPr lang="fr-FR" sz="4400" dirty="0">
                <a:solidFill>
                  <a:schemeClr val="accent2"/>
                </a:solidFill>
              </a:rPr>
              <a:t>❸</a:t>
            </a:r>
          </a:p>
        </p:txBody>
      </p:sp>
      <p:sp>
        <p:nvSpPr>
          <p:cNvPr id="10" name="ZoneTexte 9">
            <a:extLst>
              <a:ext uri="{FF2B5EF4-FFF2-40B4-BE49-F238E27FC236}">
                <a16:creationId xmlns:a16="http://schemas.microsoft.com/office/drawing/2014/main" id="{B8887AE0-7FDD-4B5D-835C-2304B057C67C}"/>
              </a:ext>
            </a:extLst>
          </p:cNvPr>
          <p:cNvSpPr txBox="1"/>
          <p:nvPr/>
        </p:nvSpPr>
        <p:spPr>
          <a:xfrm>
            <a:off x="671764" y="3701337"/>
            <a:ext cx="5188016" cy="2246769"/>
          </a:xfrm>
          <a:prstGeom prst="rect">
            <a:avLst/>
          </a:prstGeom>
          <a:noFill/>
        </p:spPr>
        <p:txBody>
          <a:bodyPr wrap="square" rtlCol="0">
            <a:spAutoFit/>
          </a:bodyPr>
          <a:lstStyle/>
          <a:p>
            <a:r>
              <a:rPr lang="fr-FR" sz="2000" dirty="0">
                <a:latin typeface="+mj-lt"/>
              </a:rPr>
              <a:t>Vous installez-vous seule ou à plusieurs </a:t>
            </a:r>
          </a:p>
          <a:p>
            <a:r>
              <a:rPr lang="fr-FR" sz="2000" dirty="0">
                <a:latin typeface="+mj-lt"/>
              </a:rPr>
              <a:t>En nom propre dans un local professionnel </a:t>
            </a:r>
          </a:p>
          <a:p>
            <a:r>
              <a:rPr lang="fr-FR" sz="2000" dirty="0">
                <a:latin typeface="+mj-lt"/>
              </a:rPr>
              <a:t>En SCI ou un autre statut</a:t>
            </a:r>
          </a:p>
          <a:p>
            <a:r>
              <a:rPr lang="fr-FR" sz="2000" dirty="0">
                <a:latin typeface="+mj-lt"/>
              </a:rPr>
              <a:t>Dans une MSP </a:t>
            </a:r>
          </a:p>
          <a:p>
            <a:r>
              <a:rPr lang="fr-FR" sz="2000" dirty="0">
                <a:latin typeface="+mj-lt"/>
              </a:rPr>
              <a:t>Dans un centre Médical Privé </a:t>
            </a:r>
          </a:p>
          <a:p>
            <a:r>
              <a:rPr lang="fr-FR" sz="2000" dirty="0">
                <a:latin typeface="+mj-lt"/>
              </a:rPr>
              <a:t>A domicile, pièce d’habitation en usage professionnel</a:t>
            </a:r>
          </a:p>
        </p:txBody>
      </p:sp>
      <p:sp>
        <p:nvSpPr>
          <p:cNvPr id="11" name="ZoneTexte 10">
            <a:extLst>
              <a:ext uri="{FF2B5EF4-FFF2-40B4-BE49-F238E27FC236}">
                <a16:creationId xmlns:a16="http://schemas.microsoft.com/office/drawing/2014/main" id="{CE6A7C6E-4CCD-49E6-A5FE-36E0D2475D98}"/>
              </a:ext>
            </a:extLst>
          </p:cNvPr>
          <p:cNvSpPr txBox="1"/>
          <p:nvPr/>
        </p:nvSpPr>
        <p:spPr>
          <a:xfrm>
            <a:off x="5427849" y="3103070"/>
            <a:ext cx="1055571" cy="769441"/>
          </a:xfrm>
          <a:prstGeom prst="rect">
            <a:avLst/>
          </a:prstGeom>
          <a:noFill/>
        </p:spPr>
        <p:txBody>
          <a:bodyPr wrap="square" rtlCol="0">
            <a:spAutoFit/>
          </a:bodyPr>
          <a:lstStyle/>
          <a:p>
            <a:r>
              <a:rPr lang="fr-FR" sz="4400" dirty="0">
                <a:solidFill>
                  <a:schemeClr val="accent2"/>
                </a:solidFill>
              </a:rPr>
              <a:t>❹</a:t>
            </a:r>
          </a:p>
        </p:txBody>
      </p:sp>
      <p:pic>
        <p:nvPicPr>
          <p:cNvPr id="12" name="Image 11">
            <a:extLst>
              <a:ext uri="{FF2B5EF4-FFF2-40B4-BE49-F238E27FC236}">
                <a16:creationId xmlns:a16="http://schemas.microsoft.com/office/drawing/2014/main" id="{B2023A6B-C14F-47D2-B41C-5D7C0CBE396C}"/>
              </a:ext>
            </a:extLst>
          </p:cNvPr>
          <p:cNvPicPr>
            <a:picLocks noChangeAspect="1"/>
          </p:cNvPicPr>
          <p:nvPr/>
        </p:nvPicPr>
        <p:blipFill>
          <a:blip r:embed="rId3"/>
          <a:stretch>
            <a:fillRect/>
          </a:stretch>
        </p:blipFill>
        <p:spPr>
          <a:xfrm>
            <a:off x="10836254" y="6010328"/>
            <a:ext cx="1225402" cy="536494"/>
          </a:xfrm>
          <a:prstGeom prst="rect">
            <a:avLst/>
          </a:prstGeom>
        </p:spPr>
      </p:pic>
    </p:spTree>
    <p:extLst>
      <p:ext uri="{BB962C8B-B14F-4D97-AF65-F5344CB8AC3E}">
        <p14:creationId xmlns:p14="http://schemas.microsoft.com/office/powerpoint/2010/main" val="18619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3C3998-EE9B-4F51-821B-CA9A49D1D73E}"/>
              </a:ext>
            </a:extLst>
          </p:cNvPr>
          <p:cNvPicPr>
            <a:picLocks noChangeAspect="1"/>
          </p:cNvPicPr>
          <p:nvPr/>
        </p:nvPicPr>
        <p:blipFill>
          <a:blip r:embed="rId2"/>
          <a:stretch>
            <a:fillRect/>
          </a:stretch>
        </p:blipFill>
        <p:spPr>
          <a:xfrm>
            <a:off x="0" y="0"/>
            <a:ext cx="3217610" cy="3429000"/>
          </a:xfrm>
          <a:prstGeom prst="rect">
            <a:avLst/>
          </a:prstGeom>
          <a:solidFill>
            <a:schemeClr val="accent6">
              <a:lumMod val="20000"/>
              <a:lumOff val="80000"/>
            </a:schemeClr>
          </a:solidFill>
        </p:spPr>
      </p:pic>
      <p:sp>
        <p:nvSpPr>
          <p:cNvPr id="4" name="ZoneTexte 3">
            <a:extLst>
              <a:ext uri="{FF2B5EF4-FFF2-40B4-BE49-F238E27FC236}">
                <a16:creationId xmlns:a16="http://schemas.microsoft.com/office/drawing/2014/main" id="{90515556-FB79-4144-BC0D-AADC624901FD}"/>
              </a:ext>
            </a:extLst>
          </p:cNvPr>
          <p:cNvSpPr txBox="1"/>
          <p:nvPr/>
        </p:nvSpPr>
        <p:spPr>
          <a:xfrm>
            <a:off x="3395311" y="249006"/>
            <a:ext cx="8597767" cy="5047536"/>
          </a:xfrm>
          <a:prstGeom prst="rect">
            <a:avLst/>
          </a:prstGeom>
          <a:noFill/>
        </p:spPr>
        <p:txBody>
          <a:bodyPr wrap="square">
            <a:spAutoFit/>
          </a:bodyPr>
          <a:lstStyle/>
          <a:p>
            <a:r>
              <a:rPr lang="fr-FR" sz="4400" b="1" dirty="0">
                <a:solidFill>
                  <a:schemeClr val="accent2"/>
                </a:solidFill>
                <a:latin typeface="+mj-lt"/>
              </a:rPr>
              <a:t>Une opération financière intéressante</a:t>
            </a:r>
          </a:p>
          <a:p>
            <a:endParaRPr lang="fr-FR" dirty="0"/>
          </a:p>
          <a:p>
            <a:r>
              <a:rPr lang="fr-FR" sz="2000" b="1" dirty="0">
                <a:latin typeface="+mj-lt"/>
              </a:rPr>
              <a:t>Louer = </a:t>
            </a:r>
            <a:r>
              <a:rPr lang="fr-FR" sz="2000" dirty="0">
                <a:latin typeface="+mj-lt"/>
              </a:rPr>
              <a:t>Le gain se situe dans les charges générées et la qualité professionnelle demandée , une flexibilité avantageuse quand on débute</a:t>
            </a:r>
          </a:p>
          <a:p>
            <a:r>
              <a:rPr lang="fr-FR" sz="2000" dirty="0">
                <a:latin typeface="+mj-lt"/>
              </a:rPr>
              <a:t> </a:t>
            </a:r>
          </a:p>
          <a:p>
            <a:r>
              <a:rPr lang="fr-FR" sz="2000" b="1" dirty="0">
                <a:latin typeface="+mj-lt"/>
              </a:rPr>
              <a:t>Acheter plutôt que louer, </a:t>
            </a:r>
            <a:r>
              <a:rPr lang="fr-FR" sz="2000" dirty="0">
                <a:latin typeface="+mj-lt"/>
              </a:rPr>
              <a:t>la différence est surtout liée au financement et la volonté ou pas de vous constituer un capital , une solution plus durable</a:t>
            </a:r>
          </a:p>
          <a:p>
            <a:endParaRPr lang="fr-FR" sz="2000" dirty="0">
              <a:latin typeface="+mj-lt"/>
            </a:endParaRPr>
          </a:p>
          <a:p>
            <a:r>
              <a:rPr lang="fr-FR" sz="2000" dirty="0">
                <a:latin typeface="+mj-lt"/>
              </a:rPr>
              <a:t>Un exemple de bénéfice : Si vous arrêtez votre activité libérale, vous pourrez toujours garder votre local pour le louer ou le vendre avec votre conventionnement a vos repreneurs . </a:t>
            </a:r>
          </a:p>
          <a:p>
            <a:endParaRPr lang="fr-FR" sz="2000" dirty="0">
              <a:latin typeface="+mj-lt"/>
            </a:endParaRPr>
          </a:p>
          <a:p>
            <a:r>
              <a:rPr lang="fr-FR" sz="2000" dirty="0">
                <a:latin typeface="+mj-lt"/>
              </a:rPr>
              <a:t> Autre point positif, vous pourrez déduire les dépenses liées à votre investissement immobilier de vos bénéfices (intérêts de l’emprunt, frais d’assurance, taxe foncière).</a:t>
            </a:r>
          </a:p>
        </p:txBody>
      </p:sp>
      <p:pic>
        <p:nvPicPr>
          <p:cNvPr id="5" name="Image 4">
            <a:extLst>
              <a:ext uri="{FF2B5EF4-FFF2-40B4-BE49-F238E27FC236}">
                <a16:creationId xmlns:a16="http://schemas.microsoft.com/office/drawing/2014/main" id="{FF281744-87F4-4FA7-A8E1-7CAA62C273A9}"/>
              </a:ext>
            </a:extLst>
          </p:cNvPr>
          <p:cNvPicPr>
            <a:picLocks noChangeAspect="1"/>
          </p:cNvPicPr>
          <p:nvPr/>
        </p:nvPicPr>
        <p:blipFill>
          <a:blip r:embed="rId3"/>
          <a:stretch>
            <a:fillRect/>
          </a:stretch>
        </p:blipFill>
        <p:spPr>
          <a:xfrm>
            <a:off x="0" y="3428999"/>
            <a:ext cx="3217610" cy="3428999"/>
          </a:xfrm>
          <a:prstGeom prst="rect">
            <a:avLst/>
          </a:prstGeom>
        </p:spPr>
      </p:pic>
      <p:pic>
        <p:nvPicPr>
          <p:cNvPr id="2" name="Image 1">
            <a:extLst>
              <a:ext uri="{FF2B5EF4-FFF2-40B4-BE49-F238E27FC236}">
                <a16:creationId xmlns:a16="http://schemas.microsoft.com/office/drawing/2014/main" id="{5C0DDA6F-43CC-40F7-987D-CE867F8DB74B}"/>
              </a:ext>
            </a:extLst>
          </p:cNvPr>
          <p:cNvPicPr>
            <a:picLocks noChangeAspect="1"/>
          </p:cNvPicPr>
          <p:nvPr/>
        </p:nvPicPr>
        <p:blipFill>
          <a:blip r:embed="rId4"/>
          <a:stretch>
            <a:fillRect/>
          </a:stretch>
        </p:blipFill>
        <p:spPr>
          <a:xfrm>
            <a:off x="10390579" y="5883633"/>
            <a:ext cx="1225402" cy="536494"/>
          </a:xfrm>
          <a:prstGeom prst="rect">
            <a:avLst/>
          </a:prstGeom>
        </p:spPr>
      </p:pic>
    </p:spTree>
    <p:extLst>
      <p:ext uri="{BB962C8B-B14F-4D97-AF65-F5344CB8AC3E}">
        <p14:creationId xmlns:p14="http://schemas.microsoft.com/office/powerpoint/2010/main" val="39693574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913</Words>
  <Application>Microsoft Office PowerPoint</Application>
  <PresentationFormat>Grand écran</PresentationFormat>
  <Paragraphs>117</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 CABINET </dc:title>
  <dc:creator>Président</dc:creator>
  <cp:lastModifiedBy>Président</cp:lastModifiedBy>
  <cp:revision>12</cp:revision>
  <dcterms:created xsi:type="dcterms:W3CDTF">2023-03-24T08:44:34Z</dcterms:created>
  <dcterms:modified xsi:type="dcterms:W3CDTF">2023-04-21T07:50:19Z</dcterms:modified>
</cp:coreProperties>
</file>