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5" r:id="rId5"/>
    <p:sldId id="261" r:id="rId6"/>
    <p:sldId id="272" r:id="rId7"/>
    <p:sldId id="276" r:id="rId8"/>
    <p:sldId id="273" r:id="rId9"/>
    <p:sldId id="274" r:id="rId10"/>
    <p:sldId id="269" r:id="rId11"/>
    <p:sldId id="260" r:id="rId12"/>
    <p:sldId id="264" r:id="rId13"/>
    <p:sldId id="263" r:id="rId14"/>
    <p:sldId id="267" r:id="rId15"/>
    <p:sldId id="266" r:id="rId16"/>
    <p:sldId id="268" r:id="rId17"/>
    <p:sldId id="265" r:id="rId1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19E6D-048E-431E-B7BE-024CDEA031AC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17111AF8-F71C-4EC7-89FB-C926DA7D105C}">
      <dgm:prSet phldrT="[Texte]"/>
      <dgm:spPr/>
      <dgm:t>
        <a:bodyPr/>
        <a:lstStyle/>
        <a:p>
          <a:r>
            <a:rPr lang="fr-FR" dirty="0"/>
            <a:t>Privilégier les unidoses</a:t>
          </a:r>
        </a:p>
      </dgm:t>
    </dgm:pt>
    <dgm:pt modelId="{E7D59DA5-918D-48C5-9540-AD5FA24A861F}" type="parTrans" cxnId="{A99B1404-CFB9-4A6F-82BA-37C0FD9FA270}">
      <dgm:prSet/>
      <dgm:spPr/>
      <dgm:t>
        <a:bodyPr/>
        <a:lstStyle/>
        <a:p>
          <a:endParaRPr lang="fr-FR"/>
        </a:p>
      </dgm:t>
    </dgm:pt>
    <dgm:pt modelId="{ACED6F08-24C7-478D-93F1-1817BEF68D2E}" type="sibTrans" cxnId="{A99B1404-CFB9-4A6F-82BA-37C0FD9FA270}">
      <dgm:prSet/>
      <dgm:spPr/>
      <dgm:t>
        <a:bodyPr/>
        <a:lstStyle/>
        <a:p>
          <a:endParaRPr lang="fr-FR"/>
        </a:p>
      </dgm:t>
    </dgm:pt>
    <dgm:pt modelId="{079B6CF5-9AF5-409E-B554-FAB6933F3FD9}">
      <dgm:prSet phldrT="[Texte]"/>
      <dgm:spPr/>
      <dgm:t>
        <a:bodyPr/>
        <a:lstStyle/>
        <a:p>
          <a:r>
            <a:rPr lang="fr-FR" dirty="0"/>
            <a:t>Attention aux dates de péremption et délai après ouverture</a:t>
          </a:r>
        </a:p>
      </dgm:t>
    </dgm:pt>
    <dgm:pt modelId="{E0102CFB-C8DF-486D-8339-166345362872}" type="parTrans" cxnId="{650CBF7A-34FD-4922-8D0E-700E2EEEA843}">
      <dgm:prSet/>
      <dgm:spPr/>
      <dgm:t>
        <a:bodyPr/>
        <a:lstStyle/>
        <a:p>
          <a:endParaRPr lang="fr-FR"/>
        </a:p>
      </dgm:t>
    </dgm:pt>
    <dgm:pt modelId="{78F78136-D1F9-4CE0-BCF0-5DA88946A4F9}" type="sibTrans" cxnId="{650CBF7A-34FD-4922-8D0E-700E2EEEA843}">
      <dgm:prSet/>
      <dgm:spPr/>
      <dgm:t>
        <a:bodyPr/>
        <a:lstStyle/>
        <a:p>
          <a:endParaRPr lang="fr-FR"/>
        </a:p>
      </dgm:t>
    </dgm:pt>
    <dgm:pt modelId="{64456A75-C17A-4448-BF0D-6621E435B946}">
      <dgm:prSet phldrT="[Texte]"/>
      <dgm:spPr/>
      <dgm:t>
        <a:bodyPr/>
        <a:lstStyle/>
        <a:p>
          <a:r>
            <a:rPr lang="fr-FR" dirty="0"/>
            <a:t>Conditions de conservation adaptées</a:t>
          </a:r>
        </a:p>
      </dgm:t>
    </dgm:pt>
    <dgm:pt modelId="{ED4A98FF-BBD1-4F63-8E04-937EC3D2CE0A}" type="parTrans" cxnId="{F5F6BA7B-54A5-4C05-8A5C-A36B88FA7747}">
      <dgm:prSet/>
      <dgm:spPr/>
      <dgm:t>
        <a:bodyPr/>
        <a:lstStyle/>
        <a:p>
          <a:endParaRPr lang="fr-FR"/>
        </a:p>
      </dgm:t>
    </dgm:pt>
    <dgm:pt modelId="{DBE5A06D-AF79-4375-8621-8D4D1328BEE4}" type="sibTrans" cxnId="{F5F6BA7B-54A5-4C05-8A5C-A36B88FA7747}">
      <dgm:prSet/>
      <dgm:spPr/>
      <dgm:t>
        <a:bodyPr/>
        <a:lstStyle/>
        <a:p>
          <a:endParaRPr lang="fr-FR"/>
        </a:p>
      </dgm:t>
    </dgm:pt>
    <dgm:pt modelId="{BB10DB82-68AC-48A9-8E5F-100BEA4EB787}" type="pres">
      <dgm:prSet presAssocID="{D7219E6D-048E-431E-B7BE-024CDEA031AC}" presName="linearFlow" presStyleCnt="0">
        <dgm:presLayoutVars>
          <dgm:dir/>
          <dgm:resizeHandles val="exact"/>
        </dgm:presLayoutVars>
      </dgm:prSet>
      <dgm:spPr/>
    </dgm:pt>
    <dgm:pt modelId="{1A9D3D7D-7DE3-485B-8F25-4D077998241D}" type="pres">
      <dgm:prSet presAssocID="{17111AF8-F71C-4EC7-89FB-C926DA7D105C}" presName="comp" presStyleCnt="0"/>
      <dgm:spPr/>
    </dgm:pt>
    <dgm:pt modelId="{1EE32407-32FA-4C92-B27E-38FC38975ADA}" type="pres">
      <dgm:prSet presAssocID="{17111AF8-F71C-4EC7-89FB-C926DA7D105C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7D956A-F568-4EBC-8BC2-240F0EB55597}" type="pres">
      <dgm:prSet presAssocID="{17111AF8-F71C-4EC7-89FB-C926DA7D105C}" presName="rect1" presStyleLbl="lnNode1" presStyleIdx="0" presStyleCnt="3"/>
      <dgm:spPr/>
    </dgm:pt>
    <dgm:pt modelId="{EAE50C29-0D2D-4625-9639-27C470F26D14}" type="pres">
      <dgm:prSet presAssocID="{ACED6F08-24C7-478D-93F1-1817BEF68D2E}" presName="sibTrans" presStyleCnt="0"/>
      <dgm:spPr/>
    </dgm:pt>
    <dgm:pt modelId="{FF8EAD3A-4CBB-4EC6-AC8E-5D047A33B3D4}" type="pres">
      <dgm:prSet presAssocID="{079B6CF5-9AF5-409E-B554-FAB6933F3FD9}" presName="comp" presStyleCnt="0"/>
      <dgm:spPr/>
    </dgm:pt>
    <dgm:pt modelId="{A5B58621-5AF7-433E-B4C4-88DCDC81F7C2}" type="pres">
      <dgm:prSet presAssocID="{079B6CF5-9AF5-409E-B554-FAB6933F3FD9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80FFDF-3DFD-4136-A822-FA1CB01B4FD0}" type="pres">
      <dgm:prSet presAssocID="{079B6CF5-9AF5-409E-B554-FAB6933F3FD9}" presName="rect1" presStyleLbl="lnNode1" presStyleIdx="1" presStyleCnt="3"/>
      <dgm:spPr/>
    </dgm:pt>
    <dgm:pt modelId="{8C6194AB-7240-458B-AC6D-6F4184150180}" type="pres">
      <dgm:prSet presAssocID="{78F78136-D1F9-4CE0-BCF0-5DA88946A4F9}" presName="sibTrans" presStyleCnt="0"/>
      <dgm:spPr/>
    </dgm:pt>
    <dgm:pt modelId="{951E18B6-3962-4B66-8A4E-41B96A10248C}" type="pres">
      <dgm:prSet presAssocID="{64456A75-C17A-4448-BF0D-6621E435B946}" presName="comp" presStyleCnt="0"/>
      <dgm:spPr/>
    </dgm:pt>
    <dgm:pt modelId="{3AA1B2E3-AB65-4055-9A1D-1BB75892190D}" type="pres">
      <dgm:prSet presAssocID="{64456A75-C17A-4448-BF0D-6621E435B946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DCB268-9A7A-426C-8FFA-799576C1969F}" type="pres">
      <dgm:prSet presAssocID="{64456A75-C17A-4448-BF0D-6621E435B946}" presName="rect1" presStyleLbl="lnNode1" presStyleIdx="2" presStyleCnt="3"/>
      <dgm:spPr/>
    </dgm:pt>
  </dgm:ptLst>
  <dgm:cxnLst>
    <dgm:cxn modelId="{A99B1404-CFB9-4A6F-82BA-37C0FD9FA270}" srcId="{D7219E6D-048E-431E-B7BE-024CDEA031AC}" destId="{17111AF8-F71C-4EC7-89FB-C926DA7D105C}" srcOrd="0" destOrd="0" parTransId="{E7D59DA5-918D-48C5-9540-AD5FA24A861F}" sibTransId="{ACED6F08-24C7-478D-93F1-1817BEF68D2E}"/>
    <dgm:cxn modelId="{650CBF7A-34FD-4922-8D0E-700E2EEEA843}" srcId="{D7219E6D-048E-431E-B7BE-024CDEA031AC}" destId="{079B6CF5-9AF5-409E-B554-FAB6933F3FD9}" srcOrd="1" destOrd="0" parTransId="{E0102CFB-C8DF-486D-8339-166345362872}" sibTransId="{78F78136-D1F9-4CE0-BCF0-5DA88946A4F9}"/>
    <dgm:cxn modelId="{B2717DD3-149D-4206-8F83-EB2D42365869}" type="presOf" srcId="{64456A75-C17A-4448-BF0D-6621E435B946}" destId="{3AA1B2E3-AB65-4055-9A1D-1BB75892190D}" srcOrd="0" destOrd="0" presId="urn:microsoft.com/office/officeart/2008/layout/AlternatingPictureBlocks"/>
    <dgm:cxn modelId="{F5F6BA7B-54A5-4C05-8A5C-A36B88FA7747}" srcId="{D7219E6D-048E-431E-B7BE-024CDEA031AC}" destId="{64456A75-C17A-4448-BF0D-6621E435B946}" srcOrd="2" destOrd="0" parTransId="{ED4A98FF-BBD1-4F63-8E04-937EC3D2CE0A}" sibTransId="{DBE5A06D-AF79-4375-8621-8D4D1328BEE4}"/>
    <dgm:cxn modelId="{C782A0DE-E257-4E50-8779-2A4FCC66B615}" type="presOf" srcId="{079B6CF5-9AF5-409E-B554-FAB6933F3FD9}" destId="{A5B58621-5AF7-433E-B4C4-88DCDC81F7C2}" srcOrd="0" destOrd="0" presId="urn:microsoft.com/office/officeart/2008/layout/AlternatingPictureBlocks"/>
    <dgm:cxn modelId="{E7E48CE0-A412-43FD-846F-A8813DD52F50}" type="presOf" srcId="{D7219E6D-048E-431E-B7BE-024CDEA031AC}" destId="{BB10DB82-68AC-48A9-8E5F-100BEA4EB787}" srcOrd="0" destOrd="0" presId="urn:microsoft.com/office/officeart/2008/layout/AlternatingPictureBlocks"/>
    <dgm:cxn modelId="{9E99E119-3473-43A5-A939-E2B20585DB3F}" type="presOf" srcId="{17111AF8-F71C-4EC7-89FB-C926DA7D105C}" destId="{1EE32407-32FA-4C92-B27E-38FC38975ADA}" srcOrd="0" destOrd="0" presId="urn:microsoft.com/office/officeart/2008/layout/AlternatingPictureBlocks"/>
    <dgm:cxn modelId="{F9363B04-F85E-47F3-A740-D5553A410F39}" type="presParOf" srcId="{BB10DB82-68AC-48A9-8E5F-100BEA4EB787}" destId="{1A9D3D7D-7DE3-485B-8F25-4D077998241D}" srcOrd="0" destOrd="0" presId="urn:microsoft.com/office/officeart/2008/layout/AlternatingPictureBlocks"/>
    <dgm:cxn modelId="{29161906-1657-48AC-8D0E-580C6CBBE089}" type="presParOf" srcId="{1A9D3D7D-7DE3-485B-8F25-4D077998241D}" destId="{1EE32407-32FA-4C92-B27E-38FC38975ADA}" srcOrd="0" destOrd="0" presId="urn:microsoft.com/office/officeart/2008/layout/AlternatingPictureBlocks"/>
    <dgm:cxn modelId="{4D0C45B7-C7B7-4720-B871-3575C45DDD71}" type="presParOf" srcId="{1A9D3D7D-7DE3-485B-8F25-4D077998241D}" destId="{937D956A-F568-4EBC-8BC2-240F0EB55597}" srcOrd="1" destOrd="0" presId="urn:microsoft.com/office/officeart/2008/layout/AlternatingPictureBlocks"/>
    <dgm:cxn modelId="{105405E8-2B1D-4E2A-A74E-6CAD59409750}" type="presParOf" srcId="{BB10DB82-68AC-48A9-8E5F-100BEA4EB787}" destId="{EAE50C29-0D2D-4625-9639-27C470F26D14}" srcOrd="1" destOrd="0" presId="urn:microsoft.com/office/officeart/2008/layout/AlternatingPictureBlocks"/>
    <dgm:cxn modelId="{989E469F-B7D4-46DA-AA01-36E91684BE31}" type="presParOf" srcId="{BB10DB82-68AC-48A9-8E5F-100BEA4EB787}" destId="{FF8EAD3A-4CBB-4EC6-AC8E-5D047A33B3D4}" srcOrd="2" destOrd="0" presId="urn:microsoft.com/office/officeart/2008/layout/AlternatingPictureBlocks"/>
    <dgm:cxn modelId="{CD4FDFF7-86A4-4EFD-9FC7-AAEDD030AA46}" type="presParOf" srcId="{FF8EAD3A-4CBB-4EC6-AC8E-5D047A33B3D4}" destId="{A5B58621-5AF7-433E-B4C4-88DCDC81F7C2}" srcOrd="0" destOrd="0" presId="urn:microsoft.com/office/officeart/2008/layout/AlternatingPictureBlocks"/>
    <dgm:cxn modelId="{738BE56F-FCF5-48E4-A0E5-BF6C91ED7B49}" type="presParOf" srcId="{FF8EAD3A-4CBB-4EC6-AC8E-5D047A33B3D4}" destId="{7780FFDF-3DFD-4136-A822-FA1CB01B4FD0}" srcOrd="1" destOrd="0" presId="urn:microsoft.com/office/officeart/2008/layout/AlternatingPictureBlocks"/>
    <dgm:cxn modelId="{619BC30F-CA37-4CAC-88B5-4BA46BEED40E}" type="presParOf" srcId="{BB10DB82-68AC-48A9-8E5F-100BEA4EB787}" destId="{8C6194AB-7240-458B-AC6D-6F4184150180}" srcOrd="3" destOrd="0" presId="urn:microsoft.com/office/officeart/2008/layout/AlternatingPictureBlocks"/>
    <dgm:cxn modelId="{D68B3493-A16B-4A69-8C8A-4447E3296043}" type="presParOf" srcId="{BB10DB82-68AC-48A9-8E5F-100BEA4EB787}" destId="{951E18B6-3962-4B66-8A4E-41B96A10248C}" srcOrd="4" destOrd="0" presId="urn:microsoft.com/office/officeart/2008/layout/AlternatingPictureBlocks"/>
    <dgm:cxn modelId="{F11288B1-B3DB-4DB6-9ACB-FA8A97253B3C}" type="presParOf" srcId="{951E18B6-3962-4B66-8A4E-41B96A10248C}" destId="{3AA1B2E3-AB65-4055-9A1D-1BB75892190D}" srcOrd="0" destOrd="0" presId="urn:microsoft.com/office/officeart/2008/layout/AlternatingPictureBlocks"/>
    <dgm:cxn modelId="{09D0F9E2-2C4E-4E42-8C64-843307984EA6}" type="presParOf" srcId="{951E18B6-3962-4B66-8A4E-41B96A10248C}" destId="{B0DCB268-9A7A-426C-8FFA-799576C1969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32407-32FA-4C92-B27E-38FC38975ADA}">
      <dsp:nvSpPr>
        <dsp:cNvPr id="0" name=""/>
        <dsp:cNvSpPr/>
      </dsp:nvSpPr>
      <dsp:spPr>
        <a:xfrm>
          <a:off x="4598777" y="2260"/>
          <a:ext cx="2597322" cy="1174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Privilégier les unidoses</a:t>
          </a:r>
        </a:p>
      </dsp:txBody>
      <dsp:txXfrm>
        <a:off x="4598777" y="2260"/>
        <a:ext cx="2597322" cy="1174727"/>
      </dsp:txXfrm>
    </dsp:sp>
    <dsp:sp modelId="{937D956A-F568-4EBC-8BC2-240F0EB55597}">
      <dsp:nvSpPr>
        <dsp:cNvPr id="0" name=""/>
        <dsp:cNvSpPr/>
      </dsp:nvSpPr>
      <dsp:spPr>
        <a:xfrm>
          <a:off x="3319499" y="2260"/>
          <a:ext cx="1162980" cy="1174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58621-5AF7-433E-B4C4-88DCDC81F7C2}">
      <dsp:nvSpPr>
        <dsp:cNvPr id="0" name=""/>
        <dsp:cNvSpPr/>
      </dsp:nvSpPr>
      <dsp:spPr>
        <a:xfrm>
          <a:off x="3319499" y="1370817"/>
          <a:ext cx="2597322" cy="1174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Attention aux dates de péremption et délai après ouverture</a:t>
          </a:r>
        </a:p>
      </dsp:txBody>
      <dsp:txXfrm>
        <a:off x="3319499" y="1370817"/>
        <a:ext cx="2597322" cy="1174727"/>
      </dsp:txXfrm>
    </dsp:sp>
    <dsp:sp modelId="{7780FFDF-3DFD-4136-A822-FA1CB01B4FD0}">
      <dsp:nvSpPr>
        <dsp:cNvPr id="0" name=""/>
        <dsp:cNvSpPr/>
      </dsp:nvSpPr>
      <dsp:spPr>
        <a:xfrm>
          <a:off x="6033120" y="1370817"/>
          <a:ext cx="1162980" cy="1174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1B2E3-AB65-4055-9A1D-1BB75892190D}">
      <dsp:nvSpPr>
        <dsp:cNvPr id="0" name=""/>
        <dsp:cNvSpPr/>
      </dsp:nvSpPr>
      <dsp:spPr>
        <a:xfrm>
          <a:off x="4598777" y="2739375"/>
          <a:ext cx="2597322" cy="1174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Conditions de conservation adaptées</a:t>
          </a:r>
        </a:p>
      </dsp:txBody>
      <dsp:txXfrm>
        <a:off x="4598777" y="2739375"/>
        <a:ext cx="2597322" cy="1174727"/>
      </dsp:txXfrm>
    </dsp:sp>
    <dsp:sp modelId="{B0DCB268-9A7A-426C-8FFA-799576C1969F}">
      <dsp:nvSpPr>
        <dsp:cNvPr id="0" name=""/>
        <dsp:cNvSpPr/>
      </dsp:nvSpPr>
      <dsp:spPr>
        <a:xfrm>
          <a:off x="3319499" y="2739375"/>
          <a:ext cx="1162980" cy="1174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C95A9-5F0A-409A-B190-D3015F7EA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37CE90-001E-43A2-8C88-726C6846C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E046FA-DEB6-4D3D-89EA-E48A42BC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5C42-486B-46D6-B50A-80DF1D265714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ECB8D8-BD77-4E1C-B6B1-EFB8698C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5DA9A3-AC39-414E-BC17-1B4C1F9A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C297-3ED6-4CA9-A2D5-B9C6045C70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69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CB38B3-2506-4D2D-8F90-0986EAFAA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ADE750F-3F00-4436-B805-EED7344F7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CA0CE4-DB95-4777-BC49-882FB314A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5C42-486B-46D6-B50A-80DF1D265714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557DF7-8614-47E1-8AC8-05912D2AC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A743BC-0750-417D-9E5E-3443392F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C297-3ED6-4CA9-A2D5-B9C6045C703C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1" y="6176963"/>
            <a:ext cx="951079" cy="6293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02F74F1-3206-E034-B958-97B7E8906AE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869" y="6311900"/>
            <a:ext cx="997131" cy="500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39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965D0DC-04B1-4159-9899-2AB9B4B43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F5E18A1-8339-4BDF-8F63-2DC2CBEFD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B9BB67-EDEA-4C8B-B8D3-D8E6B9DCA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5C42-486B-46D6-B50A-80DF1D265714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B76C24-0067-42C3-B821-C925ADE15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FB0ABB-3B9F-4783-9794-B51AFCBD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C297-3ED6-4CA9-A2D5-B9C6045C703C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1" y="6176963"/>
            <a:ext cx="951079" cy="6293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02F74F1-3206-E034-B958-97B7E8906AE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869" y="6311900"/>
            <a:ext cx="997131" cy="500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32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C4D6B-D851-4ECE-A278-3BAA5144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F8F913-6B2F-4D17-95E9-E4F82FCF9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7841FF-15AA-4B3B-A695-DD15783C7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5C42-486B-46D6-B50A-80DF1D265714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7C6C8C-6CF1-41C4-898C-695C530AA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2DA5C5-8588-4D84-9CBF-9AF7AFC60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C297-3ED6-4CA9-A2D5-B9C6045C703C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1" y="6176963"/>
            <a:ext cx="951079" cy="6293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02F74F1-3206-E034-B958-97B7E8906AE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869" y="6311900"/>
            <a:ext cx="997131" cy="500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8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04EFE-4C59-4AC8-A491-83CEF805F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7FA5F2-CEB7-4263-B28E-47FBEBBD9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119F54-C850-4661-BE4B-9A942BDFC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5C42-486B-46D6-B50A-80DF1D265714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DA1D3D-BD3B-4F19-92F5-61538AA1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CE0E50-72B8-4740-BF7A-F5EF0914F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C297-3ED6-4CA9-A2D5-B9C6045C703C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1" y="6176963"/>
            <a:ext cx="951079" cy="6293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02F74F1-3206-E034-B958-97B7E8906AE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869" y="6311900"/>
            <a:ext cx="997131" cy="500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42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7D733-0F08-48E8-8818-ADDE6E670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98EEA7-C727-4214-89E6-05F57201C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B9F89D-30CE-453A-9ACA-49567B05A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F2AAE1-76CA-40C0-8BF1-E373452C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5C42-486B-46D6-B50A-80DF1D265714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C9B604-5362-4764-B54E-19D52A8EC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16CBCC-9B72-4E0F-92C5-193B2D2CD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C297-3ED6-4CA9-A2D5-B9C6045C703C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1" y="6176963"/>
            <a:ext cx="951079" cy="6293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02F74F1-3206-E034-B958-97B7E8906AE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869" y="6311900"/>
            <a:ext cx="997131" cy="500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65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11C4A4-963F-4493-BE86-8BB2BE3F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99E212-684B-46C8-B1AB-63530624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73BC5D-7E32-485A-9C81-14189A006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3B03B0F-5DF8-4E79-B1BE-03EAADDFC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2060D77-C838-45ED-BA43-3110B3242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74CF8FA-53F3-4F5E-A24B-E79EDE08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5C42-486B-46D6-B50A-80DF1D265714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82F256A-9ED6-4EA6-BA2D-FB8EFC97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7448B8B-E7A7-44D8-97A1-AF6AE439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C297-3ED6-4CA9-A2D5-B9C6045C703C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1" y="6176963"/>
            <a:ext cx="951079" cy="62933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02F74F1-3206-E034-B958-97B7E8906AE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869" y="6311900"/>
            <a:ext cx="997131" cy="500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30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83F871-3882-4C72-85CD-2B9B7AAE0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A104157-F5C6-41FC-A39E-A2EC0E91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5C42-486B-46D6-B50A-80DF1D265714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F2A791-75D2-41D6-988E-DE7DB994D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FD8C7A-36AA-4ABF-A440-679462CB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C297-3ED6-4CA9-A2D5-B9C6045C703C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1" y="6176963"/>
            <a:ext cx="951079" cy="6293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02F74F1-3206-E034-B958-97B7E8906AE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869" y="6311900"/>
            <a:ext cx="997131" cy="500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41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0B78F9D-8701-4BD5-B4BB-1FCA2ADA0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5C42-486B-46D6-B50A-80DF1D265714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D313F6-BCCB-4960-86FC-23E20274E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5EB2AE-E787-47A6-A510-792C9BB99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C297-3ED6-4CA9-A2D5-B9C6045C703C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1" y="6176963"/>
            <a:ext cx="951079" cy="62933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02F74F1-3206-E034-B958-97B7E8906AE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869" y="6311900"/>
            <a:ext cx="997131" cy="500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0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23A002-7FF2-4B18-AFF6-1EB12450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4B6CE3-3987-4095-B6D3-4E157A740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D15435-84F7-480F-83D5-BB50FB616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86BD2D-CA81-43A4-9071-662CF29A8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5C42-486B-46D6-B50A-80DF1D265714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FF48BE-F67B-48EE-A0B5-822B9436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2B8ED2-1DF9-4857-9969-D35FC993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C297-3ED6-4CA9-A2D5-B9C6045C703C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1" y="6176963"/>
            <a:ext cx="951079" cy="6293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02F74F1-3206-E034-B958-97B7E8906AE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869" y="6311900"/>
            <a:ext cx="997131" cy="500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27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F8EDEC-A67C-41A4-84F8-043F2F98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B66349F-9818-40EE-8C66-27A2BAA81C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8CD686-C9A0-4C0B-B0DB-7D514A434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3A0700-3507-45CB-BF86-5D435DEC4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5C42-486B-46D6-B50A-80DF1D265714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D60ECD-F293-4255-B11D-BD8341E0C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DE8A45-87BA-46EB-9C7D-3500DE18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C297-3ED6-4CA9-A2D5-B9C6045C703C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1" y="6176963"/>
            <a:ext cx="951079" cy="6293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02F74F1-3206-E034-B958-97B7E8906AE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869" y="6311900"/>
            <a:ext cx="997131" cy="500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75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75EB08C-273A-4508-9529-AAB6665C1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4E6B9C-9C41-4EAB-99E4-75F6D003A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D89DE7-8DB6-42F8-8482-BAD439721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5C42-486B-46D6-B50A-80DF1D265714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C3CD5A-7B87-4D0E-96B9-602B24E2E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3FF863-9978-4192-AD19-9C7A9F609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AC297-3ED6-4CA9-A2D5-B9C6045C70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11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ias-grand-est.fr/index.php/download/gestion-des-antiseptique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gifrance.gouv.fr/affichCodeArticle.do?cidTexte=LEGITEXT000006072665&amp;idArticle=LEGIARTI000006910436&amp;dateTexte=2008041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psinfirmiers-occitanie.fr/Webinaires-et-Replays" TargetMode="External"/><Relationship Id="rId2" Type="http://schemas.openxmlformats.org/officeDocument/2006/relationships/hyperlink" Target="https://cpias-occitanie.fr/soins-de-ville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20AAC2-DA75-45ED-8B61-265F5284F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/>
              <a:t>Webinaire URPS / CPias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173F3B-3329-45D7-81B8-7E452AED5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16552"/>
            <a:ext cx="9144000" cy="620669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smtClean="0"/>
              <a:t>Jeudi </a:t>
            </a:r>
            <a:r>
              <a:rPr lang="fr-FR" dirty="0"/>
              <a:t>11 mai 14h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5425" cy="12409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02F74F1-3206-E034-B958-97B7E8906A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193" y="32441"/>
            <a:ext cx="2143124" cy="1057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FA1297-A8C5-46C2-8B34-7E61ACF0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747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fr-FR" dirty="0"/>
              <a:t>Gestion des antiseptiques 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4F765DFC-BACC-47F3-A258-8156C65527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974579"/>
              </p:ext>
            </p:extLst>
          </p:nvPr>
        </p:nvGraphicFramePr>
        <p:xfrm>
          <a:off x="838200" y="2063750"/>
          <a:ext cx="105156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7DA66874-B4BE-4E2A-A17E-422A2AEC604C}"/>
              </a:ext>
            </a:extLst>
          </p:cNvPr>
          <p:cNvSpPr txBox="1"/>
          <p:nvPr/>
        </p:nvSpPr>
        <p:spPr>
          <a:xfrm>
            <a:off x="4809744" y="6108192"/>
            <a:ext cx="6345936" cy="38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2F3F774-F0F5-4EB0-8F6B-5AD715DBB6E4}"/>
              </a:ext>
            </a:extLst>
          </p:cNvPr>
          <p:cNvSpPr txBox="1"/>
          <p:nvPr/>
        </p:nvSpPr>
        <p:spPr>
          <a:xfrm>
            <a:off x="8769096" y="4937760"/>
            <a:ext cx="247802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Temps de séchage à respecter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13F3ED-4920-4FB6-A0BA-54D3BABE0FCC}"/>
              </a:ext>
            </a:extLst>
          </p:cNvPr>
          <p:cNvSpPr txBox="1"/>
          <p:nvPr/>
        </p:nvSpPr>
        <p:spPr>
          <a:xfrm>
            <a:off x="8311896" y="2596896"/>
            <a:ext cx="293522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u="sng" dirty="0"/>
              <a:t>Antiseptiques</a:t>
            </a:r>
            <a:r>
              <a:rPr lang="fr-FR" dirty="0"/>
              <a:t> = sur tissus vivants</a:t>
            </a:r>
          </a:p>
          <a:p>
            <a:r>
              <a:rPr lang="fr-FR" u="sng" dirty="0"/>
              <a:t>Alcool 70° </a:t>
            </a:r>
            <a:r>
              <a:rPr lang="fr-FR" dirty="0"/>
              <a:t>= matériaux, valves, bouchons, robinets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448BBD0-50D8-448F-90AB-69E5CBAE1FD8}"/>
              </a:ext>
            </a:extLst>
          </p:cNvPr>
          <p:cNvSpPr txBox="1"/>
          <p:nvPr/>
        </p:nvSpPr>
        <p:spPr>
          <a:xfrm>
            <a:off x="944880" y="2920062"/>
            <a:ext cx="3044952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Pour éviter le risque de contamination : </a:t>
            </a:r>
          </a:p>
          <a:p>
            <a:r>
              <a:rPr lang="fr-FR" dirty="0"/>
              <a:t>- nettoyer / désinfecter quotidiennement les flacons </a:t>
            </a:r>
          </a:p>
          <a:p>
            <a:r>
              <a:rPr lang="fr-FR" dirty="0"/>
              <a:t>- respecter conditionnement d’origine</a:t>
            </a:r>
          </a:p>
        </p:txBody>
      </p:sp>
    </p:spTree>
    <p:extLst>
      <p:ext uri="{BB962C8B-B14F-4D97-AF65-F5344CB8AC3E}">
        <p14:creationId xmlns:p14="http://schemas.microsoft.com/office/powerpoint/2010/main" val="30799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CE7B74-C070-4EF4-AD4B-BD6089A6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55A70CD-F54F-4240-8CF7-96B07D4E6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83" t="23399" r="48063" b="22174"/>
          <a:stretch/>
        </p:blipFill>
        <p:spPr>
          <a:xfrm>
            <a:off x="3217635" y="365125"/>
            <a:ext cx="8556312" cy="58626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7D1210A-7174-4E45-A139-9462853CAEE9}"/>
              </a:ext>
            </a:extLst>
          </p:cNvPr>
          <p:cNvSpPr txBox="1"/>
          <p:nvPr/>
        </p:nvSpPr>
        <p:spPr>
          <a:xfrm>
            <a:off x="275423" y="2599980"/>
            <a:ext cx="267709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Un guide pour le choix de l’antiseptique et la conservation des produits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03D739A-E660-47F7-A01C-C9AF498510F9}"/>
              </a:ext>
            </a:extLst>
          </p:cNvPr>
          <p:cNvSpPr/>
          <p:nvPr/>
        </p:nvSpPr>
        <p:spPr>
          <a:xfrm>
            <a:off x="9738954" y="729667"/>
            <a:ext cx="1824919" cy="760164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89FAE58-337A-490A-8266-4D4C03696591}"/>
              </a:ext>
            </a:extLst>
          </p:cNvPr>
          <p:cNvSpPr/>
          <p:nvPr/>
        </p:nvSpPr>
        <p:spPr>
          <a:xfrm>
            <a:off x="9738954" y="1690688"/>
            <a:ext cx="1824919" cy="760164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902020F-7A2A-4E8B-A5A6-2959826E5528}"/>
              </a:ext>
            </a:extLst>
          </p:cNvPr>
          <p:cNvSpPr/>
          <p:nvPr/>
        </p:nvSpPr>
        <p:spPr>
          <a:xfrm>
            <a:off x="9738954" y="4990641"/>
            <a:ext cx="1824919" cy="760164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37823A-A24D-4068-8DB9-A73C4937FA4D}"/>
              </a:ext>
            </a:extLst>
          </p:cNvPr>
          <p:cNvSpPr/>
          <p:nvPr/>
        </p:nvSpPr>
        <p:spPr>
          <a:xfrm>
            <a:off x="2244955" y="6350967"/>
            <a:ext cx="8406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https://www.cpias-grand-est.fr/index.php/download/gestion-des-antiseptiques/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832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785B9F-4232-4B1A-8DEC-8192B3C1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05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r-FR" dirty="0"/>
              <a:t>Gestion des déchets d’activité de soins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AD2AD7-5CF5-4EBC-8D1F-6B125E552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fontAlgn="base">
              <a:lnSpc>
                <a:spcPct val="110000"/>
              </a:lnSpc>
            </a:pP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article R1335-2 du Code de santé publique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 prévoit qu’en tant que professionnel de santé les infirmières libérales (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idels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) sont responsables de l’élimination des déchets produits lors du soin, que ces derniers soient produits au cabinet ou au domicile du patient.</a:t>
            </a:r>
          </a:p>
          <a:p>
            <a:pPr algn="just" fontAlgn="base">
              <a:lnSpc>
                <a:spcPct val="110000"/>
              </a:lnSpc>
            </a:pP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L’article R4312-11 précise que l'infirmier doit respecter et faire respecter les règles d'hygiène dans l'administration des soins, dans l'utilisation des matériels et dans la tenue des locaux. </a:t>
            </a:r>
            <a:r>
              <a:rPr lang="fr-FR" sz="2600" u="sng" dirty="0">
                <a:latin typeface="Arial" panose="020B0604020202020204" pitchFamily="34" charset="0"/>
                <a:cs typeface="Arial" panose="020B0604020202020204" pitchFamily="34" charset="0"/>
              </a:rPr>
              <a:t>Il s'assure de la bonne élimination des déchets solides et liquides qui résultent de ses actes professionnels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>
              <a:lnSpc>
                <a:spcPct val="110000"/>
              </a:lnSpc>
            </a:pP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idels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ont donc l’obligation de ne pas laisser de déchets à risque chez leur patient. Ils doivent trier les déchets dès leur production en séparant ceux qui présentent un risque infectieux des autres afin de les conditionner dans un emballage.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76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8E1FB3-DF46-4EE5-8CF6-3C0A59DA2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D193E83-9D6C-4880-A6C7-50EB5B142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55" t="15413" r="32902" b="2210"/>
          <a:stretch/>
        </p:blipFill>
        <p:spPr>
          <a:xfrm>
            <a:off x="457200" y="365125"/>
            <a:ext cx="4469526" cy="63711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9C5E6E3-36A3-4108-8F0D-3A2E5F01D1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74" b="3342"/>
          <a:stretch/>
        </p:blipFill>
        <p:spPr>
          <a:xfrm>
            <a:off x="5611368" y="97910"/>
            <a:ext cx="6123432" cy="318555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EE9AA6E-2392-4F3C-BD6E-8EE486943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454" y="3550679"/>
            <a:ext cx="6196346" cy="318555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506FC595-2A91-4B54-BEB2-43B517424848}"/>
              </a:ext>
            </a:extLst>
          </p:cNvPr>
          <p:cNvSpPr/>
          <p:nvPr/>
        </p:nvSpPr>
        <p:spPr>
          <a:xfrm>
            <a:off x="7656723" y="275422"/>
            <a:ext cx="1784732" cy="40762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6BDDB51-9BD6-4E8C-BCFD-110125342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685" y="3573907"/>
            <a:ext cx="1804572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0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7D64696-64A0-F98D-65A7-F56917720418}"/>
              </a:ext>
            </a:extLst>
          </p:cNvPr>
          <p:cNvSpPr txBox="1"/>
          <p:nvPr/>
        </p:nvSpPr>
        <p:spPr>
          <a:xfrm>
            <a:off x="187323" y="1253331"/>
            <a:ext cx="5397237" cy="4351338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TOUT LE RESTE FAIT PARTIE DES DAOM( DECHETS ET ASSIMILES AUX ORDURES MENAGERES) ET SONT DONC SOUMIS AUX REGLES DE TRI DE VOTRE TERRITOIRE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EMBALLAGES DE MATERIEL( recyclable)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MATERIEL DE PROTECTION NON SOUILLES ( TABLIER,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GANTS, MASQUES)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COUCHES ET PROTECTIONS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DECHETS ISSUS DU NETTOYAGE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</a:rPr>
              <a:t>Gros </a:t>
            </a:r>
            <a:r>
              <a:rPr lang="en-US" sz="2000" b="1" dirty="0" err="1">
                <a:solidFill>
                  <a:srgbClr val="FF0000"/>
                </a:solidFill>
              </a:rPr>
              <a:t>consommateurs</a:t>
            </a:r>
            <a:r>
              <a:rPr lang="en-US" sz="2000" b="1" dirty="0">
                <a:solidFill>
                  <a:srgbClr val="FF0000"/>
                </a:solidFill>
              </a:rPr>
              <a:t> de </a:t>
            </a:r>
            <a:r>
              <a:rPr lang="en-US" sz="2000" b="1" dirty="0" err="1">
                <a:solidFill>
                  <a:srgbClr val="FF0000"/>
                </a:solidFill>
              </a:rPr>
              <a:t>déchets</a:t>
            </a:r>
            <a:r>
              <a:rPr lang="en-US" sz="2000" b="1" dirty="0">
                <a:solidFill>
                  <a:srgbClr val="FF0000"/>
                </a:solidFill>
              </a:rPr>
              <a:t>, il </a:t>
            </a:r>
            <a:r>
              <a:rPr lang="en-US" sz="2000" b="1" dirty="0" err="1">
                <a:solidFill>
                  <a:srgbClr val="FF0000"/>
                </a:solidFill>
              </a:rPr>
              <a:t>est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donc</a:t>
            </a:r>
            <a:r>
              <a:rPr lang="en-US" sz="2000" b="1" dirty="0">
                <a:solidFill>
                  <a:srgbClr val="FF0000"/>
                </a:solidFill>
              </a:rPr>
              <a:t> necessaire </a:t>
            </a:r>
            <a:r>
              <a:rPr lang="en-US" sz="2000" b="1" dirty="0" err="1">
                <a:solidFill>
                  <a:srgbClr val="FF0000"/>
                </a:solidFill>
              </a:rPr>
              <a:t>d’effectuer</a:t>
            </a:r>
            <a:r>
              <a:rPr lang="en-US" sz="2000" b="1" dirty="0">
                <a:solidFill>
                  <a:srgbClr val="FF0000"/>
                </a:solidFill>
              </a:rPr>
              <a:t> un tri pertinent </a:t>
            </a:r>
            <a:r>
              <a:rPr lang="en-US" sz="2000" b="1" dirty="0" err="1">
                <a:solidFill>
                  <a:srgbClr val="FF0000"/>
                </a:solidFill>
              </a:rPr>
              <a:t>en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terme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d’impact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écologique</a:t>
            </a:r>
            <a:r>
              <a:rPr lang="en-US" sz="2000" b="1" dirty="0">
                <a:solidFill>
                  <a:srgbClr val="FF0000"/>
                </a:solidFill>
              </a:rPr>
              <a:t> et </a:t>
            </a:r>
            <a:r>
              <a:rPr lang="en-US" sz="2000" b="1" dirty="0" err="1">
                <a:solidFill>
                  <a:srgbClr val="FF0000"/>
                </a:solidFill>
              </a:rPr>
              <a:t>environnemental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3C50911-9430-42C2-BB42-31EA94E0F4E7}"/>
              </a:ext>
            </a:extLst>
          </p:cNvPr>
          <p:cNvSpPr txBox="1"/>
          <p:nvPr/>
        </p:nvSpPr>
        <p:spPr>
          <a:xfrm>
            <a:off x="5804897" y="2666082"/>
            <a:ext cx="64678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Soins de Ville - Centre d’Appui pour la Prévention des Infections Associées aux Soins (cpias-occitanie.fr)</a:t>
            </a:r>
            <a:r>
              <a:rPr lang="fr-FR" u="sng" dirty="0"/>
              <a:t> </a:t>
            </a:r>
          </a:p>
          <a:p>
            <a:r>
              <a:rPr lang="fr-FR" u="sng" dirty="0"/>
              <a:t>Gestion des déchets de soins au domicile,</a:t>
            </a:r>
            <a:r>
              <a:rPr lang="fr-FR" dirty="0"/>
              <a:t> Mme Francazal, élue URPS Infirmiers d’Occitanie </a:t>
            </a:r>
          </a:p>
          <a:p>
            <a:endParaRPr lang="fr-FR" dirty="0"/>
          </a:p>
          <a:p>
            <a:r>
              <a:rPr lang="fr-FR" dirty="0">
                <a:hlinkClick r:id="rId3"/>
              </a:rPr>
              <a:t>Webinaires et Replays - URPS Infirmiers Libéraux Occitanie (urpsinfirmiers-occitanie.fr)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60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13320F1-28D0-B5C6-402A-1515B0007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7" y="4295041"/>
            <a:ext cx="2143125" cy="21431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02F74F1-3206-E034-B958-97B7E8906A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3" y="271256"/>
            <a:ext cx="2143124" cy="10574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7392435-4C05-2A9C-06EF-F223A4EC2C5F}"/>
              </a:ext>
            </a:extLst>
          </p:cNvPr>
          <p:cNvSpPr txBox="1"/>
          <p:nvPr/>
        </p:nvSpPr>
        <p:spPr>
          <a:xfrm>
            <a:off x="3217333" y="615331"/>
            <a:ext cx="4967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/>
                </a:solidFill>
              </a:rPr>
              <a:t>STOCKAGE, ELIMINATION ET TRACABILITE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C765EE-018A-535E-3B28-A63BD3375E57}"/>
              </a:ext>
            </a:extLst>
          </p:cNvPr>
          <p:cNvSpPr txBox="1"/>
          <p:nvPr/>
        </p:nvSpPr>
        <p:spPr>
          <a:xfrm>
            <a:off x="1862667" y="1881482"/>
            <a:ext cx="49671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le volume d’élimination de déchets produit est 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Inférieur ou égal à 5kg/mois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 5 à 15kg/mois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Supérieur à 15kg et jusqu’à 100kg/mois</a:t>
            </a:r>
          </a:p>
        </p:txBody>
      </p:sp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id="{25C38AF5-25DD-49B3-019D-3E393F470AB1}"/>
              </a:ext>
            </a:extLst>
          </p:cNvPr>
          <p:cNvSpPr/>
          <p:nvPr/>
        </p:nvSpPr>
        <p:spPr>
          <a:xfrm>
            <a:off x="5127293" y="2483018"/>
            <a:ext cx="2580963" cy="274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52C446E-417A-2109-9B68-23456284C91A}"/>
              </a:ext>
            </a:extLst>
          </p:cNvPr>
          <p:cNvSpPr txBox="1"/>
          <p:nvPr/>
        </p:nvSpPr>
        <p:spPr>
          <a:xfrm>
            <a:off x="8586735" y="2419023"/>
            <a:ext cx="25809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Tous les 3 mois maximum</a:t>
            </a:r>
          </a:p>
          <a:p>
            <a:endParaRPr lang="fr-FR" dirty="0"/>
          </a:p>
          <a:p>
            <a:r>
              <a:rPr lang="fr-FR" dirty="0"/>
              <a:t>1 mois maximum</a:t>
            </a:r>
          </a:p>
          <a:p>
            <a:endParaRPr lang="fr-FR" dirty="0"/>
          </a:p>
          <a:p>
            <a:r>
              <a:rPr lang="fr-FR" dirty="0"/>
              <a:t>1 semaine maximum</a:t>
            </a:r>
          </a:p>
        </p:txBody>
      </p:sp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B0179CCC-3E11-80D8-C05E-2885DA241D6E}"/>
              </a:ext>
            </a:extLst>
          </p:cNvPr>
          <p:cNvSpPr/>
          <p:nvPr/>
        </p:nvSpPr>
        <p:spPr>
          <a:xfrm>
            <a:off x="4255910" y="3012818"/>
            <a:ext cx="3452345" cy="274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a droite 10">
            <a:extLst>
              <a:ext uri="{FF2B5EF4-FFF2-40B4-BE49-F238E27FC236}">
                <a16:creationId xmlns:a16="http://schemas.microsoft.com/office/drawing/2014/main" id="{1942C52B-BE12-0E31-6E71-B2457F61E239}"/>
              </a:ext>
            </a:extLst>
          </p:cNvPr>
          <p:cNvSpPr/>
          <p:nvPr/>
        </p:nvSpPr>
        <p:spPr>
          <a:xfrm>
            <a:off x="6208889" y="3542619"/>
            <a:ext cx="1499366" cy="274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89F13E6-7E96-3222-D269-D553BC6CC96F}"/>
              </a:ext>
            </a:extLst>
          </p:cNvPr>
          <p:cNvSpPr txBox="1"/>
          <p:nvPr/>
        </p:nvSpPr>
        <p:spPr>
          <a:xfrm>
            <a:off x="3100388" y="5000625"/>
            <a:ext cx="837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UN BON DE PRISE EN CHARGE OU BORDEREAU DE SUIVI CERFA 11351*04 VOUS SERA REMIS, il PROUVE VOTRE TRACABILITE ET EST A CONSERVER 3 ANS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A99CE1D-5576-485E-6F0F-2B4E2813213F}"/>
              </a:ext>
            </a:extLst>
          </p:cNvPr>
          <p:cNvSpPr txBox="1"/>
          <p:nvPr/>
        </p:nvSpPr>
        <p:spPr>
          <a:xfrm>
            <a:off x="2765778" y="4295041"/>
            <a:ext cx="8848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transporter vos DASRI jusqu’à un lieu de collecte dans votre véhicule personnel le poids</a:t>
            </a:r>
          </a:p>
          <a:p>
            <a:r>
              <a:rPr lang="fr-FR" dirty="0"/>
              <a:t>ne doit pas dépasser 15KG. </a:t>
            </a:r>
          </a:p>
        </p:txBody>
      </p:sp>
    </p:spTree>
    <p:extLst>
      <p:ext uri="{BB962C8B-B14F-4D97-AF65-F5344CB8AC3E}">
        <p14:creationId xmlns:p14="http://schemas.microsoft.com/office/powerpoint/2010/main" val="15188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33F0B5-E428-4E83-8AC9-B1016A5C1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486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r-FR" dirty="0"/>
              <a:t>Acheminement du domicile au cabinet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6B7B63F-F0F3-4371-8095-E909A8A09A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t="10909" r="49022" b="5125"/>
          <a:stretch>
            <a:fillRect/>
          </a:stretch>
        </p:blipFill>
        <p:spPr>
          <a:xfrm>
            <a:off x="238401" y="3029639"/>
            <a:ext cx="2515815" cy="3621050"/>
          </a:xfrm>
          <a:noFill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D966EE4-5940-4826-97E7-4F1FFC9E87D2}"/>
              </a:ext>
            </a:extLst>
          </p:cNvPr>
          <p:cNvSpPr txBox="1"/>
          <p:nvPr/>
        </p:nvSpPr>
        <p:spPr>
          <a:xfrm>
            <a:off x="6217650" y="2853369"/>
            <a:ext cx="513615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Pas de recommandations spécifiques pour les cabinets libéraux (gestion et traitement des déchets)</a:t>
            </a:r>
          </a:p>
          <a:p>
            <a:endParaRPr lang="fr-FR" dirty="0"/>
          </a:p>
          <a:p>
            <a:r>
              <a:rPr lang="fr-FR" dirty="0"/>
              <a:t>Réserver une zone dédiée à l’arrière du véhicule, nettoyable si possible avec détergent désinfectant </a:t>
            </a:r>
          </a:p>
          <a:p>
            <a:endParaRPr lang="fr-FR" dirty="0"/>
          </a:p>
          <a:p>
            <a:r>
              <a:rPr lang="fr-FR" dirty="0"/>
              <a:t>Hygiène des mains par FHA après manipulations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E463A11-7207-463B-96F3-B41267B6AD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50" t="16385" r="33517" b="5324"/>
          <a:stretch/>
        </p:blipFill>
        <p:spPr>
          <a:xfrm>
            <a:off x="2858521" y="1608463"/>
            <a:ext cx="2947368" cy="421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73EE86-FF04-4EE8-8652-B9FA3D4F6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314643"/>
            <a:ext cx="10515600" cy="83273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r-FR" dirty="0"/>
              <a:t>Au cabinet paramédical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7EDCD8-B9D4-49A8-8809-0D53AEE87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57" y="1988103"/>
            <a:ext cx="9083040" cy="422929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fr-FR" dirty="0"/>
              <a:t>L’élimination des déchets de soins à risque infectieux : le cabinet a souscrit un contrat de transport et d’élimination avec une société externe. </a:t>
            </a:r>
          </a:p>
          <a:p>
            <a:r>
              <a:rPr lang="fr-FR" dirty="0"/>
              <a:t>Modalités de tri et des différents emballages de déchets (vu précédemment). </a:t>
            </a:r>
          </a:p>
          <a:p>
            <a:r>
              <a:rPr lang="fr-FR" dirty="0"/>
              <a:t>Entreposer les boîtes OPCT pleines et les sacs jaunes fermés dans le local dédié (identifié et entretien quotidien).</a:t>
            </a:r>
          </a:p>
          <a:p>
            <a:r>
              <a:rPr lang="fr-FR" dirty="0"/>
              <a:t>Les déchets ménagers dans les containers extérieurs prévus à cet effet. </a:t>
            </a:r>
          </a:p>
          <a:p>
            <a:r>
              <a:rPr lang="fr-FR" dirty="0"/>
              <a:t>Les médicaments non utilisés seront retournés aux pharmacies (</a:t>
            </a:r>
            <a:r>
              <a:rPr lang="fr-FR" dirty="0" err="1"/>
              <a:t>Cyclamed</a:t>
            </a:r>
            <a:r>
              <a:rPr lang="fr-FR" dirty="0"/>
              <a:t> possible) ou acheminés dans un sac jaune (filière médicamenteuse spécifique).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B71545-C1FD-41CC-A56C-89468E033D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95" t="23333" r="35144" b="15600"/>
          <a:stretch/>
        </p:blipFill>
        <p:spPr>
          <a:xfrm>
            <a:off x="9986366" y="164592"/>
            <a:ext cx="1983130" cy="23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63379"/>
            <a:ext cx="9144000" cy="2387600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Hygiène au cabinet infirmier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572000" cy="1655762"/>
          </a:xfrm>
        </p:spPr>
        <p:txBody>
          <a:bodyPr>
            <a:normAutofit/>
          </a:bodyPr>
          <a:lstStyle/>
          <a:p>
            <a:r>
              <a:rPr lang="fr-FR" sz="4000" dirty="0"/>
              <a:t>Entretien de l’environnement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38425"/>
            <a:ext cx="4286250" cy="3562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6126480"/>
            <a:ext cx="1046289" cy="69233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02F74F1-3206-E034-B958-97B7E8906A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13" y="6126480"/>
            <a:ext cx="1233487" cy="686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2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3973722" y="4977516"/>
            <a:ext cx="6880880" cy="1612394"/>
          </a:xfrm>
          <a:prstGeom prst="round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8" y="716172"/>
            <a:ext cx="4970105" cy="35980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177759" y="1005485"/>
            <a:ext cx="6723947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Créer des zones distinctes</a:t>
            </a:r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Identifier </a:t>
            </a:r>
            <a:r>
              <a:rPr lang="fr-FR" sz="2000" dirty="0"/>
              <a:t>les zones les plus à risque (soins, sanitaires)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Utiliser du matériel à usage unique; sinon privilégier le matériel facilement nettoyable / désinfectable : surfaces lisses par exemple.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Proscrire le bois, la moquette, les tapis, et housses en éponge des tables d’examen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Vérifier l’équipement des Points d’eau dans la salle de consultation/soins et dans les sanitaires, avec savon liquide et essuie-main à usage </a:t>
            </a:r>
            <a:r>
              <a:rPr lang="fr-FR" sz="2000" dirty="0" smtClean="0"/>
              <a:t>unique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Penser </a:t>
            </a:r>
            <a:r>
              <a:rPr lang="fr-FR" sz="2000" dirty="0"/>
              <a:t>à l’entretien des chaises en salle </a:t>
            </a:r>
            <a:r>
              <a:rPr lang="fr-FR" sz="2000" dirty="0" smtClean="0"/>
              <a:t>d’attente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Prévoir </a:t>
            </a:r>
            <a:r>
              <a:rPr lang="fr-FR" sz="2000" dirty="0"/>
              <a:t>un distributeur de PHA en salle d’attente</a:t>
            </a:r>
          </a:p>
        </p:txBody>
      </p:sp>
      <p:sp>
        <p:nvSpPr>
          <p:cNvPr id="4" name="Rectangle 3"/>
          <p:cNvSpPr/>
          <p:nvPr/>
        </p:nvSpPr>
        <p:spPr>
          <a:xfrm>
            <a:off x="572302" y="4018158"/>
            <a:ext cx="40596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Plan d’un cabinet de soins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4080600" y="5096417"/>
            <a:ext cx="1270660" cy="4512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EPI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73722" y="5666580"/>
            <a:ext cx="5432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Tablier (protection tenue)</a:t>
            </a:r>
          </a:p>
          <a:p>
            <a:r>
              <a:rPr lang="fr-FR" dirty="0"/>
              <a:t>Gants UU de nettoyage</a:t>
            </a:r>
          </a:p>
          <a:p>
            <a:r>
              <a:rPr lang="fr-FR" dirty="0"/>
              <a:t>Lunettes de protection (projection produit désinfectant)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8491784" y="5144065"/>
            <a:ext cx="1638795" cy="10450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FHA avant et après port de gants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4553BA-8790-4DB5-82E8-14185D301B86}"/>
              </a:ext>
            </a:extLst>
          </p:cNvPr>
          <p:cNvSpPr/>
          <p:nvPr/>
        </p:nvSpPr>
        <p:spPr>
          <a:xfrm>
            <a:off x="7205998" y="368700"/>
            <a:ext cx="20881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Organisation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090782" y="5144065"/>
            <a:ext cx="2874326" cy="9144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Protection de la tenue civile pour l’entretien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224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3193" y="155263"/>
            <a:ext cx="581858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Organisation de l’entretien du cabinet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5769330" y="1333585"/>
            <a:ext cx="6289431" cy="3040445"/>
          </a:xfrm>
          <a:prstGeom prst="round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003401" y="1484551"/>
            <a:ext cx="6055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Limiter le nombre de produits</a:t>
            </a:r>
          </a:p>
          <a:p>
            <a:r>
              <a:rPr lang="fr-FR" dirty="0"/>
              <a:t>- Utiliser un détergent/désinfectant de surface prêt à l’emploi avec la Norme NF EN/14476 avec un délai d’action &lt;15mn.</a:t>
            </a:r>
          </a:p>
          <a:p>
            <a:r>
              <a:rPr lang="fr-FR" dirty="0"/>
              <a:t>- Ne jamais mélanger les produits d’entretien entre eux</a:t>
            </a:r>
          </a:p>
          <a:p>
            <a:r>
              <a:rPr lang="fr-FR" dirty="0"/>
              <a:t>- Respecter les temps de contact (séchage spontané)</a:t>
            </a:r>
          </a:p>
          <a:p>
            <a:r>
              <a:rPr lang="fr-FR" b="1" dirty="0"/>
              <a:t>Contenant Spray </a:t>
            </a:r>
          </a:p>
          <a:p>
            <a:pPr marL="285750" indent="-285750">
              <a:buFontTx/>
              <a:buChar char="-"/>
            </a:pPr>
            <a:r>
              <a:rPr lang="fr-FR" dirty="0"/>
              <a:t>Vaporiser directement sur la chiffonnette UU et non sur les surfaces </a:t>
            </a:r>
          </a:p>
          <a:p>
            <a:pPr marL="285750" indent="-285750">
              <a:buFontTx/>
              <a:buChar char="-"/>
            </a:pPr>
            <a:r>
              <a:rPr lang="fr-FR" dirty="0"/>
              <a:t>Privilégier une solution plus mouillante en seau pour nettoyer une grande </a:t>
            </a:r>
            <a:r>
              <a:rPr lang="fr-FR" dirty="0" smtClean="0"/>
              <a:t>surface (sachet à diluer)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5808614" y="867727"/>
            <a:ext cx="2039112" cy="4702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Produits 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29900" y="1317421"/>
            <a:ext cx="5016137" cy="1471895"/>
          </a:xfrm>
          <a:prstGeom prst="round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34443" y="1419428"/>
            <a:ext cx="4607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Chiffonnettes en microfibres réutilisables (à nettoyer à 60° après chaque utilisation)</a:t>
            </a:r>
          </a:p>
          <a:p>
            <a:r>
              <a:rPr lang="fr-FR" dirty="0"/>
              <a:t>- Lingettes nettoyantes/désinfectantes prêtes à l’emploi à UU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57091" y="848042"/>
            <a:ext cx="2631097" cy="4702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Matériel  à utiliser</a:t>
            </a:r>
          </a:p>
        </p:txBody>
      </p:sp>
      <p:sp>
        <p:nvSpPr>
          <p:cNvPr id="16" name="Rectangle à coins arrondis 12">
            <a:extLst>
              <a:ext uri="{FF2B5EF4-FFF2-40B4-BE49-F238E27FC236}">
                <a16:creationId xmlns:a16="http://schemas.microsoft.com/office/drawing/2014/main" id="{C3931960-E9EE-4D67-A5F0-38F96CA727D8}"/>
              </a:ext>
            </a:extLst>
          </p:cNvPr>
          <p:cNvSpPr/>
          <p:nvPr/>
        </p:nvSpPr>
        <p:spPr>
          <a:xfrm>
            <a:off x="157090" y="3046475"/>
            <a:ext cx="2631097" cy="4702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Quand ? </a:t>
            </a:r>
            <a:endParaRPr lang="fr-FR" sz="2000" b="1" dirty="0"/>
          </a:p>
        </p:txBody>
      </p:sp>
      <p:sp>
        <p:nvSpPr>
          <p:cNvPr id="17" name="Rectangle à coins arrondis 14">
            <a:extLst>
              <a:ext uri="{FF2B5EF4-FFF2-40B4-BE49-F238E27FC236}">
                <a16:creationId xmlns:a16="http://schemas.microsoft.com/office/drawing/2014/main" id="{B02765C0-C57C-4F23-A031-1ECF8FF6553C}"/>
              </a:ext>
            </a:extLst>
          </p:cNvPr>
          <p:cNvSpPr/>
          <p:nvPr/>
        </p:nvSpPr>
        <p:spPr>
          <a:xfrm>
            <a:off x="125850" y="3526629"/>
            <a:ext cx="5016137" cy="1285782"/>
          </a:xfrm>
          <a:prstGeom prst="round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33E66E1-1658-4A41-B8D6-AFD1273490B3}"/>
              </a:ext>
            </a:extLst>
          </p:cNvPr>
          <p:cNvSpPr txBox="1"/>
          <p:nvPr/>
        </p:nvSpPr>
        <p:spPr>
          <a:xfrm>
            <a:off x="222405" y="3612081"/>
            <a:ext cx="482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Surface souillée : entretien immédiat</a:t>
            </a:r>
          </a:p>
          <a:p>
            <a:r>
              <a:rPr lang="fr-FR" dirty="0"/>
              <a:t>Nettoyage et désinfection entre deux patients : plan de travail, table d’examen…</a:t>
            </a:r>
          </a:p>
          <a:p>
            <a:r>
              <a:rPr lang="fr-FR" dirty="0"/>
              <a:t>En fin de journée</a:t>
            </a:r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045FA1CF-DFD9-4CED-9081-493A943D7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14388"/>
              </p:ext>
            </p:extLst>
          </p:nvPr>
        </p:nvGraphicFramePr>
        <p:xfrm>
          <a:off x="406054" y="4942187"/>
          <a:ext cx="11234785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071">
                  <a:extLst>
                    <a:ext uri="{9D8B030D-6E8A-4147-A177-3AD203B41FA5}">
                      <a16:colId xmlns:a16="http://schemas.microsoft.com/office/drawing/2014/main" val="7562922"/>
                    </a:ext>
                  </a:extLst>
                </a:gridCol>
                <a:gridCol w="4767942">
                  <a:extLst>
                    <a:ext uri="{9D8B030D-6E8A-4147-A177-3AD203B41FA5}">
                      <a16:colId xmlns:a16="http://schemas.microsoft.com/office/drawing/2014/main" val="106659927"/>
                    </a:ext>
                  </a:extLst>
                </a:gridCol>
                <a:gridCol w="3069772">
                  <a:extLst>
                    <a:ext uri="{9D8B030D-6E8A-4147-A177-3AD203B41FA5}">
                      <a16:colId xmlns:a16="http://schemas.microsoft.com/office/drawing/2014/main" val="1811821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Après chaque 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 quotidien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 fois par semaine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163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Evacuer le matériel souillé</a:t>
                      </a:r>
                    </a:p>
                    <a:p>
                      <a:r>
                        <a:rPr lang="fr-FR" dirty="0"/>
                        <a:t>Entretenir le</a:t>
                      </a:r>
                      <a:r>
                        <a:rPr lang="fr-FR" baseline="0" dirty="0"/>
                        <a:t> matériel </a:t>
                      </a:r>
                      <a:r>
                        <a:rPr lang="fr-FR" dirty="0"/>
                        <a:t>utilisé pour le patient</a:t>
                      </a:r>
                    </a:p>
                    <a:p>
                      <a:r>
                        <a:rPr lang="fr-FR" dirty="0"/>
                        <a:t>Nettoyer toutes les surfaces de la zone 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Evacuer le matériel souillé</a:t>
                      </a:r>
                    </a:p>
                    <a:p>
                      <a:r>
                        <a:rPr lang="fr-FR" dirty="0"/>
                        <a:t>Nettoyer les dispositifs non stériles</a:t>
                      </a:r>
                    </a:p>
                    <a:p>
                      <a:r>
                        <a:rPr lang="fr-FR" dirty="0"/>
                        <a:t>Nettoyer les surfaces (table d’examen,</a:t>
                      </a:r>
                      <a:r>
                        <a:rPr lang="fr-FR" baseline="0" dirty="0"/>
                        <a:t> chariot de soins, plan de travail, sols…) et points d’eau</a:t>
                      </a:r>
                    </a:p>
                    <a:p>
                      <a:r>
                        <a:rPr lang="fr-FR" baseline="0" dirty="0"/>
                        <a:t>Nettoyer et ranger le matériel d’entretien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Accueil : bureau,</a:t>
                      </a:r>
                      <a:r>
                        <a:rPr lang="fr-FR" baseline="0" dirty="0"/>
                        <a:t> téléphone</a:t>
                      </a:r>
                    </a:p>
                    <a:p>
                      <a:r>
                        <a:rPr lang="fr-FR" dirty="0"/>
                        <a:t>Salle attente : chaise, fauteuil</a:t>
                      </a:r>
                    </a:p>
                    <a:p>
                      <a:r>
                        <a:rPr lang="fr-FR" dirty="0"/>
                        <a:t>Interrupteurs, poignets de porte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127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3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6807889" y="4582116"/>
            <a:ext cx="3376390" cy="147659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84047" y="1388865"/>
            <a:ext cx="10543952" cy="184762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75487" y="1506144"/>
            <a:ext cx="10452512" cy="1565976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fr-FR" dirty="0"/>
              <a:t>Toujours</a:t>
            </a:r>
            <a:r>
              <a:rPr lang="fr-FR" sz="2000" dirty="0">
                <a:solidFill>
                  <a:srgbClr val="404040"/>
                </a:solidFill>
              </a:rPr>
              <a:t> </a:t>
            </a:r>
            <a:r>
              <a:rPr lang="fr-FR" sz="2000" b="1" dirty="0">
                <a:solidFill>
                  <a:srgbClr val="FF0000"/>
                </a:solidFill>
              </a:rPr>
              <a:t>commencer par les zones les plus propres</a:t>
            </a:r>
          </a:p>
          <a:p>
            <a:r>
              <a:rPr lang="fr-FR" dirty="0"/>
              <a:t>Aérer les locaux quand cela est possible</a:t>
            </a:r>
          </a:p>
          <a:p>
            <a:r>
              <a:rPr lang="fr-FR" dirty="0"/>
              <a:t>Nettoyer et désinfecter en laissant sécher la solution avec la surface ayant été en contact avec le patient</a:t>
            </a:r>
          </a:p>
          <a:p>
            <a:r>
              <a:rPr lang="fr-FR" b="1" dirty="0"/>
              <a:t>Technique à la vapeur : </a:t>
            </a:r>
            <a:r>
              <a:rPr lang="fr-FR" dirty="0"/>
              <a:t>entretien approfondi des surfaces en éliminant le bio film constitué lors de l’utilisation répétée des détergents/désinfectants chimiques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438913" y="671507"/>
            <a:ext cx="4833257" cy="65314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Technique de bionettoyage des surfaces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431" y="248194"/>
            <a:ext cx="1402216" cy="10478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819" y="248195"/>
            <a:ext cx="1198475" cy="10478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0466" y="248194"/>
            <a:ext cx="1227456" cy="106087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1532" y="592999"/>
            <a:ext cx="371475" cy="2952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8642" y="630992"/>
            <a:ext cx="371475" cy="29527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D7D843B-4B91-4481-8851-CA120D994492}"/>
              </a:ext>
            </a:extLst>
          </p:cNvPr>
          <p:cNvSpPr txBox="1"/>
          <p:nvPr/>
        </p:nvSpPr>
        <p:spPr>
          <a:xfrm>
            <a:off x="484597" y="4711342"/>
            <a:ext cx="6204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Usage médicamenteux strict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dirty="0"/>
              <a:t>Température inférieure ou égale à 4° (thermomètre présent)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dirty="0"/>
              <a:t>Dégivrage automatique ou à réaliser régulièrement avec produit détergent-désinfectant (DD)</a:t>
            </a:r>
          </a:p>
        </p:txBody>
      </p:sp>
      <p:sp>
        <p:nvSpPr>
          <p:cNvPr id="17" name="Rectangle à coins arrondis 12">
            <a:extLst>
              <a:ext uri="{FF2B5EF4-FFF2-40B4-BE49-F238E27FC236}">
                <a16:creationId xmlns:a16="http://schemas.microsoft.com/office/drawing/2014/main" id="{F5990E62-43E5-42C3-AECF-5AF41FF7B4D2}"/>
              </a:ext>
            </a:extLst>
          </p:cNvPr>
          <p:cNvSpPr/>
          <p:nvPr/>
        </p:nvSpPr>
        <p:spPr>
          <a:xfrm>
            <a:off x="475487" y="4231709"/>
            <a:ext cx="1711234" cy="35040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Réfrigérateur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0D6C615-FC5A-47B6-A98D-2BCB44A3C91C}"/>
              </a:ext>
            </a:extLst>
          </p:cNvPr>
          <p:cNvSpPr txBox="1"/>
          <p:nvPr/>
        </p:nvSpPr>
        <p:spPr>
          <a:xfrm flipH="1">
            <a:off x="6893713" y="4720247"/>
            <a:ext cx="340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Entretien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Quotidien </a:t>
            </a:r>
            <a:r>
              <a:rPr lang="fr-FR" dirty="0"/>
              <a:t>: poignées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6 mois : à fond intérieur, extérieur</a:t>
            </a:r>
          </a:p>
        </p:txBody>
      </p:sp>
    </p:spTree>
    <p:extLst>
      <p:ext uri="{BB962C8B-B14F-4D97-AF65-F5344CB8AC3E}">
        <p14:creationId xmlns:p14="http://schemas.microsoft.com/office/powerpoint/2010/main" val="27103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63379"/>
            <a:ext cx="9144000" cy="2387600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Hygiène au cabinet infirmier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86968" y="3602038"/>
            <a:ext cx="5209032" cy="1655762"/>
          </a:xfrm>
        </p:spPr>
        <p:txBody>
          <a:bodyPr>
            <a:normAutofit fontScale="92500"/>
          </a:bodyPr>
          <a:lstStyle/>
          <a:p>
            <a:r>
              <a:rPr lang="fr-FR" sz="4000" dirty="0"/>
              <a:t>Entretien du matériel </a:t>
            </a:r>
          </a:p>
          <a:p>
            <a:r>
              <a:rPr lang="fr-FR" sz="4000" dirty="0"/>
              <a:t>(ou dispositifs médicaux)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199" y="3180397"/>
            <a:ext cx="6116081" cy="20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8095828" y="4512673"/>
            <a:ext cx="3630951" cy="90955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1531422" y="4538244"/>
            <a:ext cx="3470680" cy="175026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145722" y="1628326"/>
            <a:ext cx="3540328" cy="40011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Dispositif réutilisable non stérile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449185" y="2073034"/>
            <a:ext cx="5632269" cy="144684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847605" y="235527"/>
            <a:ext cx="7534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L’entretien et la désinfection des </a:t>
            </a:r>
            <a:r>
              <a:rPr lang="fr-F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dispositifs médicaux (DM) réutilisables non stériles</a:t>
            </a:r>
            <a:r>
              <a:rPr lang="fr-FR" dirty="0"/>
              <a:t> en contact avec la peau saine, la peau lésée ou une muqueuse a pour but de </a:t>
            </a:r>
            <a:r>
              <a:rPr lang="fr-F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limiter le risque de transmission croisée entre les patients et prévenir le risque d’exposition des soignants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11" y="235527"/>
            <a:ext cx="3257550" cy="106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631" y="237506"/>
            <a:ext cx="1935678" cy="308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6449186" y="1578491"/>
            <a:ext cx="2407920" cy="498764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Produits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609806" y="2042556"/>
            <a:ext cx="5475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Utiliser un </a:t>
            </a:r>
            <a:r>
              <a:rPr lang="fr-F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détergent-désinfectant</a:t>
            </a:r>
            <a:r>
              <a:rPr lang="fr-FR" dirty="0"/>
              <a:t> (</a:t>
            </a:r>
            <a:r>
              <a:rPr lang="fr-F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diluer</a:t>
            </a:r>
            <a:r>
              <a:rPr lang="fr-FR" dirty="0"/>
              <a:t>, en </a:t>
            </a:r>
            <a:r>
              <a:rPr lang="fr-F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spray ou lingettes</a:t>
            </a:r>
            <a:r>
              <a:rPr lang="fr-FR" dirty="0"/>
              <a:t>) éliminant la plupart des microorganismes (au minimum les bactéries). </a:t>
            </a:r>
          </a:p>
          <a:p>
            <a:r>
              <a:rPr lang="fr-FR" dirty="0"/>
              <a:t>En cas de nécessité à rincer le produit, le réaliser à l’eau du réseau.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86885" y="3400071"/>
            <a:ext cx="4198329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fr-FR" sz="2000" b="1" dirty="0"/>
              <a:t>Matériel à privilégier : à usage unique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145722" y="201986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La majorité  : contact avec la peau saine =&gt;</a:t>
            </a:r>
            <a:r>
              <a:rPr lang="fr-F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 non critiques, désinfection bas niveau</a:t>
            </a:r>
          </a:p>
          <a:p>
            <a:r>
              <a:rPr lang="fr-FR" dirty="0"/>
              <a:t>Ex : fauteuil, pèse personne, table d’examen, brassard tensionnel, stéthoscope… </a:t>
            </a:r>
            <a:endParaRPr lang="fr-FR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5291665" y="4512673"/>
            <a:ext cx="2514600" cy="169164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145722" y="4080479"/>
            <a:ext cx="1385700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/>
              <a:t>En pratique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531422" y="4548712"/>
            <a:ext cx="3470680" cy="1797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1.Respecter la dilution du DD </a:t>
            </a:r>
            <a:r>
              <a:rPr lang="fr-FR" dirty="0"/>
              <a:t>:</a:t>
            </a:r>
          </a:p>
          <a:p>
            <a:r>
              <a:rPr lang="fr-FR" dirty="0"/>
              <a:t>Quantité de produit insuffisante =&gt;  solution inefficace</a:t>
            </a:r>
          </a:p>
          <a:p>
            <a:r>
              <a:rPr lang="fr-FR" dirty="0"/>
              <a:t>Quantité de produit excessive =&gt; danger pour les utilisateurs et pas d’efficacité supérieure </a:t>
            </a:r>
          </a:p>
        </p:txBody>
      </p:sp>
      <p:sp>
        <p:nvSpPr>
          <p:cNvPr id="36" name="ZoneTexte 35"/>
          <p:cNvSpPr txBox="1"/>
          <p:nvPr/>
        </p:nvSpPr>
        <p:spPr>
          <a:xfrm flipH="1">
            <a:off x="5291663" y="4570328"/>
            <a:ext cx="2621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Identifier les produits </a:t>
            </a:r>
            <a:r>
              <a:rPr lang="fr-FR" dirty="0"/>
              <a:t>et respecter les flaconnages</a:t>
            </a:r>
          </a:p>
          <a:p>
            <a:r>
              <a:rPr lang="fr-FR" dirty="0"/>
              <a:t>Produit sans étiquette =&gt; produit non identifiable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095826" y="4492077"/>
            <a:ext cx="3791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Connaitre les pictogrammes </a:t>
            </a:r>
            <a:r>
              <a:rPr lang="fr-FR" dirty="0"/>
              <a:t>: </a:t>
            </a:r>
          </a:p>
          <a:p>
            <a:r>
              <a:rPr lang="fr-FR" dirty="0"/>
              <a:t>conditionnent l’usage, le stockage,</a:t>
            </a:r>
          </a:p>
          <a:p>
            <a:r>
              <a:rPr lang="fr-FR" dirty="0"/>
              <a:t>le transport et l’élimination.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369" y="5661722"/>
            <a:ext cx="2651990" cy="108518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1149263" y="604765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….</a:t>
            </a:r>
            <a:endParaRPr lang="fr-FR" dirty="0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22" y="4780354"/>
            <a:ext cx="13525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11" y="235527"/>
            <a:ext cx="3257550" cy="106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631" y="237506"/>
            <a:ext cx="1935678" cy="3087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527742" y="1978188"/>
            <a:ext cx="2456089" cy="509451"/>
          </a:xfrm>
          <a:prstGeom prst="roundRect">
            <a:avLst/>
          </a:prstGeom>
          <a:gradFill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A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</a:rPr>
              <a:t>domicile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27742" y="2487639"/>
            <a:ext cx="4136849" cy="102558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Entretien avec une lingette de DD : tensiomètre, stéthoscope, glucomètre, plan de travail, flacons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5823286" y="1975618"/>
            <a:ext cx="3090972" cy="509450"/>
          </a:xfrm>
          <a:prstGeom prst="roundRect">
            <a:avLst/>
          </a:prstGeom>
          <a:gradFill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Malette </a:t>
            </a:r>
            <a:endParaRPr lang="fr-FR" sz="2000" b="1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5777152" y="2487639"/>
            <a:ext cx="6274211" cy="114064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Entretien quotidien avec lingette DD : matériel réutilisé pour plusieurs patients (y  compris stylo), extérieur et poignée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Entretien mensuel (intérieur extérieur)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664073" y="4034206"/>
            <a:ext cx="1528306" cy="382879"/>
          </a:xfrm>
          <a:prstGeom prst="roundRect">
            <a:avLst/>
          </a:prstGeom>
          <a:gradFill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/>
              <a:t>Véhicule </a:t>
            </a:r>
            <a:endParaRPr lang="fr-FR" sz="2000" b="1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1615947" y="4417084"/>
            <a:ext cx="7156643" cy="100514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Organiser le véhicule avec une zone sale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Ex : bac fermé pour matériel à acheminer au cabinet et à nettoyer par immersion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59079" y="1058779"/>
            <a:ext cx="3591026" cy="609600"/>
          </a:xfrm>
          <a:prstGeom prst="roundRect">
            <a:avLst/>
          </a:prstGeom>
          <a:gradFill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613696"/>
              </p:ext>
            </p:extLst>
          </p:nvPr>
        </p:nvGraphicFramePr>
        <p:xfrm>
          <a:off x="259079" y="2106885"/>
          <a:ext cx="11731430" cy="35255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65715">
                  <a:extLst>
                    <a:ext uri="{9D8B030D-6E8A-4147-A177-3AD203B41FA5}">
                      <a16:colId xmlns:a16="http://schemas.microsoft.com/office/drawing/2014/main" val="1359135843"/>
                    </a:ext>
                  </a:extLst>
                </a:gridCol>
                <a:gridCol w="5865715">
                  <a:extLst>
                    <a:ext uri="{9D8B030D-6E8A-4147-A177-3AD203B41FA5}">
                      <a16:colId xmlns:a16="http://schemas.microsoft.com/office/drawing/2014/main" val="2230421143"/>
                    </a:ext>
                  </a:extLst>
                </a:gridCol>
              </a:tblGrid>
              <a:tr h="5622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MATÉRIEL NON IMMERGEABLE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MATERIEL IMMERGEABLE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9147788"/>
                  </a:ext>
                </a:extLst>
              </a:tr>
              <a:tr h="2963285"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Nettoyage désinfectant par essuyage humide </a:t>
                      </a: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 surfaces avec une lingette à usage unique ou une lavette imprégnée de détergent-désinfectant (DD)</a:t>
                      </a:r>
                    </a:p>
                    <a:p>
                      <a:r>
                        <a:rPr lang="fr-FR" sz="1800" b="0" i="0" u="none" strike="noStrike" kern="1200" baseline="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Attention </a:t>
                      </a:r>
                      <a:r>
                        <a:rPr lang="fr-FR" sz="1800" b="0" i="0" u="none" strike="noStrike" kern="1200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au matériel </a:t>
                      </a:r>
                      <a:r>
                        <a:rPr lang="fr-FR" sz="1800" b="0" i="0" u="none" strike="noStrike" kern="1200" baseline="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muni d’éléments électriques</a:t>
                      </a:r>
                    </a:p>
                    <a:p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(exemple : appareils de mesure sur batterie…) :</a:t>
                      </a:r>
                    </a:p>
                    <a:p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lingette (ou chiffonnette) humide (non trempée), si besoin l’essorer afin d’éviter toute détérioration du DM</a:t>
                      </a:r>
                    </a:p>
                    <a:p>
                      <a:r>
                        <a:rPr lang="fr-F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Séchage</a:t>
                      </a:r>
                    </a:p>
                    <a:p>
                      <a:r>
                        <a:rPr lang="fr-F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Rinçage inutile </a:t>
                      </a: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après essuyage humide, sauf si matériel susceptible d’être en contact avec les muqueuses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Préparation du bac de la solution de détergent-désinfectant</a:t>
                      </a:r>
                    </a:p>
                    <a:p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Remplir le bac d’eau du réseau jusqu’à la graduation</a:t>
                      </a:r>
                    </a:p>
                    <a:p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définie.</a:t>
                      </a:r>
                    </a:p>
                    <a:p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Ajouter la dose de DD adaptée à la quantité d’eau (permet de diluer le produit et réduit le risque chimique en cas de projection)</a:t>
                      </a:r>
                    </a:p>
                    <a:p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Mettre le couvercle sur le bac</a:t>
                      </a:r>
                    </a:p>
                    <a:p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Tracer la date et l’heure de préparation de la solution.</a:t>
                      </a:r>
                    </a:p>
                    <a:p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Renouveler la solution par 24 heures ou selon les préconisations du fournisseur ou plus souvent si souillée.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667455"/>
                  </a:ext>
                </a:extLst>
              </a:tr>
            </a:tbl>
          </a:graphicData>
        </a:graphic>
      </p:graphicFrame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377" y="2020080"/>
            <a:ext cx="1170623" cy="64646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59079" y="1106905"/>
            <a:ext cx="3374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Technique d’entretien des DM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1302</Words>
  <Application>Microsoft Office PowerPoint</Application>
  <PresentationFormat>Grand écran</PresentationFormat>
  <Paragraphs>163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Webinaire URPS / CPias </vt:lpstr>
      <vt:lpstr>Hygiène au cabinet infirmier</vt:lpstr>
      <vt:lpstr>Présentation PowerPoint</vt:lpstr>
      <vt:lpstr>Présentation PowerPoint</vt:lpstr>
      <vt:lpstr>Présentation PowerPoint</vt:lpstr>
      <vt:lpstr>Hygiène au cabinet infirmier</vt:lpstr>
      <vt:lpstr>Présentation PowerPoint</vt:lpstr>
      <vt:lpstr>Présentation PowerPoint</vt:lpstr>
      <vt:lpstr>Présentation PowerPoint</vt:lpstr>
      <vt:lpstr>Gestion des antiseptiques </vt:lpstr>
      <vt:lpstr>Présentation PowerPoint</vt:lpstr>
      <vt:lpstr>Gestion des déchets d’activité de soins</vt:lpstr>
      <vt:lpstr>Présentation PowerPoint</vt:lpstr>
      <vt:lpstr>Présentation PowerPoint</vt:lpstr>
      <vt:lpstr>Présentation PowerPoint</vt:lpstr>
      <vt:lpstr>Acheminement du domicile au cabinet</vt:lpstr>
      <vt:lpstr>Au cabinet paramédical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Webinaire URPS / CPias</dc:title>
  <dc:creator>VERGNES Hervé</dc:creator>
  <cp:lastModifiedBy>BOUDOT EVELYNE</cp:lastModifiedBy>
  <cp:revision>34</cp:revision>
  <cp:lastPrinted>2023-04-20T07:02:30Z</cp:lastPrinted>
  <dcterms:created xsi:type="dcterms:W3CDTF">2023-04-12T07:57:30Z</dcterms:created>
  <dcterms:modified xsi:type="dcterms:W3CDTF">2023-04-20T13:47:43Z</dcterms:modified>
</cp:coreProperties>
</file>