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4" r:id="rId3"/>
    <p:sldId id="332" r:id="rId4"/>
    <p:sldId id="333" r:id="rId5"/>
    <p:sldId id="330" r:id="rId6"/>
    <p:sldId id="331" r:id="rId7"/>
    <p:sldId id="337" r:id="rId8"/>
    <p:sldId id="329" r:id="rId9"/>
    <p:sldId id="321" r:id="rId10"/>
    <p:sldId id="325" r:id="rId11"/>
    <p:sldId id="320" r:id="rId12"/>
    <p:sldId id="323" r:id="rId13"/>
    <p:sldId id="328" r:id="rId14"/>
    <p:sldId id="322" r:id="rId15"/>
    <p:sldId id="326" r:id="rId16"/>
    <p:sldId id="327" r:id="rId17"/>
    <p:sldId id="339" r:id="rId18"/>
    <p:sldId id="33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8EA96-5194-443B-97DE-D22351A6FE8E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A7D6-A6AE-4415-99FC-9BEBB0DB17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4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16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2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977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5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1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58729" y="321438"/>
            <a:ext cx="9474539" cy="127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800" lvl="1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700" lvl="2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600" lvl="3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500" lvl="4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400" lvl="5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85800" lvl="1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028700" lvl="2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371600" lvl="3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714500" lvl="4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057400" lvl="5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sz="135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15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7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77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4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3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7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51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7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75FA-FD0D-4417-BF84-7CD0121546E9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C94C-C834-4D86-96BA-5F71C9146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mailto:cvp34@bouisson-bertrand.fr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2010125" y="2743200"/>
            <a:ext cx="7772739" cy="1444001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fr-FR" altLang="fr-FR" sz="3600" b="1" dirty="0" smtClean="0">
                <a:solidFill>
                  <a:schemeClr val="tx2"/>
                </a:solidFill>
              </a:rPr>
              <a:t/>
            </a:r>
            <a:br>
              <a:rPr lang="fr-FR" altLang="fr-FR" sz="3600" b="1" dirty="0" smtClean="0">
                <a:solidFill>
                  <a:schemeClr val="tx2"/>
                </a:solidFill>
              </a:rPr>
            </a:br>
            <a:r>
              <a:rPr lang="fr-FR" altLang="fr-FR" sz="3600" b="1" dirty="0" smtClean="0">
                <a:solidFill>
                  <a:schemeClr val="tx2"/>
                </a:solidFill>
              </a:rPr>
              <a:t>V</a:t>
            </a:r>
            <a:r>
              <a:rPr lang="fr-FR" altLang="fr-FR" sz="3200" b="1" dirty="0" smtClean="0">
                <a:solidFill>
                  <a:schemeClr val="tx2"/>
                </a:solidFill>
              </a:rPr>
              <a:t>accination et santé publique</a:t>
            </a:r>
            <a:r>
              <a:rPr lang="fr-FR" altLang="fr-FR" sz="3200" b="1" dirty="0">
                <a:solidFill>
                  <a:schemeClr val="tx2"/>
                </a:solidFill>
              </a:rPr>
              <a:t/>
            </a:r>
            <a:br>
              <a:rPr lang="fr-FR" altLang="fr-FR" sz="3200" b="1" dirty="0">
                <a:solidFill>
                  <a:schemeClr val="tx2"/>
                </a:solidFill>
              </a:rPr>
            </a:br>
            <a:r>
              <a:rPr lang="fr-FR" altLang="fr-FR" sz="3200" b="1" dirty="0" smtClean="0">
                <a:solidFill>
                  <a:schemeClr val="tx2"/>
                </a:solidFill>
              </a:rPr>
              <a:t>Campagne grippe/Covid automne 2022</a:t>
            </a:r>
            <a:br>
              <a:rPr lang="fr-FR" altLang="fr-FR" sz="3200" b="1" dirty="0" smtClean="0">
                <a:solidFill>
                  <a:schemeClr val="tx2"/>
                </a:solidFill>
              </a:rPr>
            </a:br>
            <a:r>
              <a:rPr lang="fr-FR" altLang="fr-FR" sz="3200" b="1" dirty="0" smtClean="0">
                <a:solidFill>
                  <a:schemeClr val="tx2"/>
                </a:solidFill>
              </a:rPr>
              <a:t>Entretien motivationnel</a:t>
            </a:r>
            <a:endParaRPr lang="fr-FR" altLang="fr-FR" sz="3200" i="1" dirty="0">
              <a:solidFill>
                <a:schemeClr val="tx2"/>
              </a:solidFill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2695756" y="4881829"/>
            <a:ext cx="6401479" cy="845640"/>
          </a:xfrm>
        </p:spPr>
        <p:txBody>
          <a:bodyPr rtlCol="0"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Dr Anke </a:t>
            </a:r>
            <a:r>
              <a:rPr lang="fr-FR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B</a:t>
            </a:r>
            <a:r>
              <a:rPr lang="fr-FR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OURGEOIS</a:t>
            </a:r>
            <a:endParaRPr lang="fr-FR" sz="1800" b="1" baseline="30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i="1" dirty="0" smtClean="0">
                <a:solidFill>
                  <a:schemeClr val="tx2"/>
                </a:solidFill>
              </a:rPr>
              <a:t>CHU Montpellier/SMIT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i="1" dirty="0" smtClean="0">
                <a:solidFill>
                  <a:schemeClr val="tx2"/>
                </a:solidFill>
              </a:rPr>
              <a:t>Institut </a:t>
            </a:r>
            <a:r>
              <a:rPr lang="fr-FR" sz="1600" i="1" dirty="0">
                <a:solidFill>
                  <a:schemeClr val="tx2"/>
                </a:solidFill>
              </a:rPr>
              <a:t>Bouisson Bertrand, </a:t>
            </a:r>
            <a:r>
              <a:rPr lang="fr-FR" sz="1600" i="1" dirty="0" smtClean="0">
                <a:solidFill>
                  <a:schemeClr val="tx2"/>
                </a:solidFill>
              </a:rPr>
              <a:t>CVI/CVP34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02" y="4698240"/>
            <a:ext cx="3158206" cy="972915"/>
          </a:xfrm>
          <a:prstGeom prst="rect">
            <a:avLst/>
          </a:prstGeom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1" y="4698240"/>
            <a:ext cx="1031296" cy="10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97550" y="1414271"/>
            <a:ext cx="7749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/>
                </a:solidFill>
              </a:rPr>
              <a:t>Webinaire Vaccination URPS IDE</a:t>
            </a:r>
          </a:p>
          <a:p>
            <a:pPr algn="ctr"/>
            <a:endParaRPr lang="fr-FR" b="1" dirty="0" smtClean="0">
              <a:solidFill>
                <a:schemeClr val="accent6"/>
              </a:solidFill>
            </a:endParaRPr>
          </a:p>
          <a:p>
            <a:pPr algn="ctr"/>
            <a:r>
              <a:rPr lang="fr-FR" dirty="0"/>
              <a:t>6</a:t>
            </a:r>
            <a:r>
              <a:rPr lang="fr-FR" dirty="0" smtClean="0"/>
              <a:t> octobre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6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idx="1"/>
          </p:nvPr>
        </p:nvSpPr>
        <p:spPr>
          <a:xfrm>
            <a:off x="5267948" y="5177951"/>
            <a:ext cx="4984845" cy="3345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900" b="1" i="1" dirty="0"/>
              <a:t>Source</a:t>
            </a:r>
            <a:r>
              <a:rPr lang="en-US" sz="900" i="1" dirty="0"/>
              <a:t> : SNDS – DCIR- </a:t>
            </a:r>
            <a:r>
              <a:rPr lang="en-US" sz="900" i="1" dirty="0" err="1"/>
              <a:t>tous</a:t>
            </a:r>
            <a:r>
              <a:rPr lang="en-US" sz="900" i="1" dirty="0"/>
              <a:t> régimes – Traitement Santé publique France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825" dirty="0"/>
              <a:t>Bulletins de Santé Publique Nationaux et Occitanie. Santé Publique France. Avril 2019, 2020 &amp; 2022</a:t>
            </a:r>
            <a:endParaRPr sz="825" dirty="0"/>
          </a:p>
          <a:p>
            <a:pPr marL="0" indent="0" algn="r">
              <a:spcBef>
                <a:spcPts val="0"/>
              </a:spcBef>
              <a:buNone/>
            </a:pPr>
            <a:endParaRPr sz="1050" i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985469" y="5757695"/>
            <a:ext cx="6352343" cy="60985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10009" y="5867051"/>
            <a:ext cx="610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Couverture vaccinale nécessaire pour interrompre la transmission :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75%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Google Shape;243;p33"/>
          <p:cNvSpPr txBox="1">
            <a:spLocks/>
          </p:cNvSpPr>
          <p:nvPr/>
        </p:nvSpPr>
        <p:spPr>
          <a:xfrm>
            <a:off x="2780428" y="4959399"/>
            <a:ext cx="5634323" cy="2912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spcBef>
                <a:spcPts val="0"/>
              </a:spcBef>
              <a:buNone/>
            </a:pPr>
            <a:r>
              <a:rPr lang="fr-FR" sz="1050" b="1" i="1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fr-FR" sz="1050" b="1" i="1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1050" i="1" dirty="0">
                <a:solidFill>
                  <a:prstClr val="black"/>
                </a:solidFill>
                <a:latin typeface="Calibri" panose="020F0502020204030204"/>
              </a:rPr>
              <a:t>&lt; 65 ans et à risque de grippe sévère</a:t>
            </a:r>
          </a:p>
          <a:p>
            <a:pPr marL="0" indent="0" defTabSz="514350">
              <a:spcBef>
                <a:spcPts val="0"/>
              </a:spcBef>
              <a:buNone/>
            </a:pPr>
            <a:r>
              <a:rPr lang="fr-FR" sz="1050" b="1" i="1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FR" sz="1050" b="1" i="1" dirty="0">
                <a:solidFill>
                  <a:prstClr val="black"/>
                </a:solidFill>
                <a:latin typeface="Calibri" panose="020F0502020204030204"/>
              </a:rPr>
              <a:t> : </a:t>
            </a:r>
            <a:r>
              <a:rPr lang="fr-FR" sz="1050" i="1" dirty="0">
                <a:solidFill>
                  <a:prstClr val="black"/>
                </a:solidFill>
                <a:latin typeface="Calibri" panose="020F0502020204030204"/>
              </a:rPr>
              <a:t>≥ 65 ans</a:t>
            </a:r>
          </a:p>
        </p:txBody>
      </p:sp>
      <p:graphicFrame>
        <p:nvGraphicFramePr>
          <p:cNvPr id="8" name="Google Shape;245;p33"/>
          <p:cNvGraphicFramePr/>
          <p:nvPr>
            <p:extLst>
              <p:ext uri="{D42A27DB-BD31-4B8C-83A1-F6EECF244321}">
                <p14:modId xmlns:p14="http://schemas.microsoft.com/office/powerpoint/2010/main" val="874415173"/>
              </p:ext>
            </p:extLst>
          </p:nvPr>
        </p:nvGraphicFramePr>
        <p:xfrm>
          <a:off x="1779211" y="3139739"/>
          <a:ext cx="8498870" cy="17326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09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8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3464695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06278358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04376775"/>
                    </a:ext>
                  </a:extLst>
                </a:gridCol>
              </a:tblGrid>
              <a:tr h="4016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ym typeface="Arial"/>
                        </a:rPr>
                        <a:t>Saison </a:t>
                      </a:r>
                      <a:r>
                        <a:rPr lang="en-US" sz="1200" dirty="0" smtClean="0">
                          <a:sym typeface="Arial"/>
                        </a:rPr>
                        <a:t>2017-2018</a:t>
                      </a: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ym typeface="Arial"/>
                        </a:rPr>
                        <a:t>Saison </a:t>
                      </a:r>
                      <a:r>
                        <a:rPr lang="en-US" sz="1200" dirty="0" smtClean="0">
                          <a:sym typeface="Arial"/>
                        </a:rPr>
                        <a:t>2018-2019</a:t>
                      </a: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ym typeface="Arial"/>
                        </a:rPr>
                        <a:t>Saison </a:t>
                      </a:r>
                      <a:r>
                        <a:rPr lang="en-US" sz="1200" dirty="0" smtClean="0">
                          <a:sym typeface="Arial"/>
                        </a:rPr>
                        <a:t>2019-2020</a:t>
                      </a: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ym typeface="Arial"/>
                        </a:rPr>
                        <a:t>Saison </a:t>
                      </a:r>
                      <a:r>
                        <a:rPr lang="en-US" sz="1200" dirty="0" smtClean="0">
                          <a:sym typeface="Arial"/>
                        </a:rPr>
                        <a:t>2020-2021</a:t>
                      </a: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Arial"/>
                        </a:rPr>
                        <a:t>Saison 2021-2022</a:t>
                      </a: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sym typeface="Arial"/>
                        </a:rPr>
                        <a:t>&lt;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65 </a:t>
                      </a:r>
                      <a:r>
                        <a:rPr lang="en-US" sz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≥ 65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r>
                        <a:rPr lang="en-US" sz="1200" kern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2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sym typeface="Arial"/>
                        </a:rPr>
                        <a:t>Total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sym typeface="Arial"/>
                        </a:rPr>
                        <a:t>&lt;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65 </a:t>
                      </a:r>
                      <a:r>
                        <a:rPr lang="en-US" sz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≥ 65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r>
                        <a:rPr lang="en-US" sz="1200" kern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2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sym typeface="Arial"/>
                        </a:rPr>
                        <a:t>Total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sym typeface="Arial"/>
                        </a:rPr>
                        <a:t>&lt;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65 </a:t>
                      </a:r>
                      <a:r>
                        <a:rPr lang="en-US" sz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≥ 65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r>
                        <a:rPr lang="en-US" sz="1200" kern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2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sym typeface="Arial"/>
                        </a:rPr>
                        <a:t>Total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sym typeface="Arial"/>
                        </a:rPr>
                        <a:t>&lt;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65 </a:t>
                      </a:r>
                      <a:r>
                        <a:rPr lang="en-US" sz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≥ 65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r>
                        <a:rPr lang="en-US" sz="1200" kern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2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sym typeface="Arial"/>
                        </a:rPr>
                        <a:t>Total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sym typeface="Arial"/>
                        </a:rPr>
                        <a:t>&lt;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65 </a:t>
                      </a:r>
                      <a:r>
                        <a:rPr lang="en-US" sz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olidFill>
                            <a:srgbClr val="0070C0"/>
                          </a:solidFill>
                          <a:sym typeface="Arial"/>
                        </a:rPr>
                        <a:t>≥ 65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sym typeface="Arial"/>
                        </a:rPr>
                        <a:t> </a:t>
                      </a:r>
                      <a:r>
                        <a:rPr lang="en-US" sz="1200" kern="1200" baseline="30000" dirty="0" smtClean="0">
                          <a:solidFill>
                            <a:srgbClr val="0070C0"/>
                          </a:solidFill>
                          <a:sym typeface="Arial"/>
                        </a:rPr>
                        <a:t>2</a:t>
                      </a:r>
                      <a:endParaRPr sz="1200" b="0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sym typeface="Arial"/>
                        </a:rPr>
                        <a:t>Total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rgbClr val="0070C0"/>
                          </a:solidFill>
                        </a:rPr>
                        <a:t>Occitanie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Roboto"/>
                        </a:rPr>
                        <a:t>26,9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Roboto"/>
                        </a:rPr>
                        <a:t>49,2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sym typeface="Roboto"/>
                        </a:rPr>
                        <a:t>45,4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Roboto"/>
                        </a:rPr>
                        <a:t>28,0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Roboto"/>
                        </a:rPr>
                        <a:t>50,3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sym typeface="Roboto"/>
                        </a:rPr>
                        <a:t>46,4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/>
                        <a:t>29,9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/>
                        <a:t>51,5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47,7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/>
                        <a:t>37,7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/>
                        <a:t>59,8</a:t>
                      </a:r>
                      <a:endParaRPr sz="1200" dirty="0"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56,1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56,2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52,4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47625" marR="47625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</a:rPr>
                        <a:t>France</a:t>
                      </a:r>
                      <a:endParaRPr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</a:rPr>
                        <a:t>entière</a:t>
                      </a:r>
                      <a:endParaRPr sz="1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28,9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49,7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 smtClean="0">
                          <a:solidFill>
                            <a:srgbClr val="0070C0"/>
                          </a:solidFill>
                          <a:sym typeface="Arial"/>
                        </a:rPr>
                        <a:t>45,6</a:t>
                      </a:r>
                      <a:endParaRPr sz="1200" b="1" u="sng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29,2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51,0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 smtClean="0">
                          <a:solidFill>
                            <a:srgbClr val="0070C0"/>
                          </a:solidFill>
                          <a:sym typeface="Arial"/>
                        </a:rPr>
                        <a:t>46,8</a:t>
                      </a:r>
                      <a:endParaRPr sz="1200" b="1" u="sng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31,0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sym typeface="Arial"/>
                        </a:rPr>
                        <a:t>52,0</a:t>
                      </a:r>
                      <a:endParaRPr sz="1200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 smtClean="0">
                          <a:solidFill>
                            <a:srgbClr val="0070C0"/>
                          </a:solidFill>
                          <a:sym typeface="Arial"/>
                        </a:rPr>
                        <a:t>45,0</a:t>
                      </a:r>
                      <a:endParaRPr sz="1200" b="1" u="sng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>
                          <a:sym typeface="Roboto"/>
                        </a:rPr>
                        <a:t>38,7</a:t>
                      </a:r>
                      <a:endParaRPr sz="1200" b="1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dirty="0" smtClean="0">
                          <a:sym typeface="Roboto"/>
                        </a:rPr>
                        <a:t>59,9</a:t>
                      </a:r>
                      <a:endParaRPr sz="1200" b="1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sng" dirty="0" smtClean="0">
                          <a:solidFill>
                            <a:srgbClr val="0070C0"/>
                          </a:solidFill>
                          <a:sym typeface="Roboto"/>
                        </a:rPr>
                        <a:t>55,8</a:t>
                      </a:r>
                      <a:endParaRPr sz="1200" b="1" u="sng" dirty="0">
                        <a:solidFill>
                          <a:srgbClr val="0070C0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dirty="0" smtClean="0">
                          <a:latin typeface="+mn-lt"/>
                          <a:ea typeface="Roboto"/>
                          <a:cs typeface="Roboto"/>
                          <a:sym typeface="Roboto"/>
                        </a:rPr>
                        <a:t>34,3</a:t>
                      </a:r>
                      <a:endParaRPr sz="1200" b="0" u="none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u="none" dirty="0" smtClean="0">
                          <a:latin typeface="+mn-lt"/>
                          <a:ea typeface="Roboto"/>
                          <a:cs typeface="Roboto"/>
                          <a:sym typeface="Roboto"/>
                        </a:rPr>
                        <a:t>56,8</a:t>
                      </a:r>
                      <a:endParaRPr sz="1200" b="0" u="none" dirty="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7625" marR="47625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52,6</a:t>
                      </a:r>
                    </a:p>
                  </a:txBody>
                  <a:tcPr marL="47625" marR="47625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4150822" y="4006734"/>
            <a:ext cx="1518457" cy="85117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764386" y="4009791"/>
            <a:ext cx="1513695" cy="8448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2653501" y="560103"/>
            <a:ext cx="6684311" cy="803515"/>
          </a:xfrm>
        </p:spPr>
        <p:txBody>
          <a:bodyPr>
            <a:no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Retour sur la saison 2021/2022</a:t>
            </a:r>
            <a:b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ouverture 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vaccinale patie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nts à risque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69127" y="1832329"/>
            <a:ext cx="732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954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70C0"/>
                </a:solidFill>
              </a:rPr>
              <a:t>Couvertures vaccinales en France </a:t>
            </a:r>
            <a:r>
              <a:rPr lang="fr-FR" sz="2000" dirty="0">
                <a:solidFill>
                  <a:srgbClr val="0070C0"/>
                </a:solidFill>
              </a:rPr>
              <a:t>au 28/02/2022 et efficacité</a:t>
            </a:r>
          </a:p>
          <a:p>
            <a:pPr lvl="1" defTabSz="667954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52,6%</a:t>
            </a:r>
            <a:r>
              <a:rPr lang="fr-FR" dirty="0"/>
              <a:t> population ciblée : 56,8% (≥ 65 ans), 34,3% (&lt; 65 ans)</a:t>
            </a:r>
          </a:p>
          <a:p>
            <a:pPr lvl="1" defTabSz="667954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dirty="0" smtClean="0"/>
              <a:t>Efficacité </a:t>
            </a:r>
            <a:r>
              <a:rPr lang="fr-FR" dirty="0"/>
              <a:t>globale </a:t>
            </a:r>
            <a:r>
              <a:rPr lang="fr-FR" dirty="0">
                <a:solidFill>
                  <a:srgbClr val="0070C0"/>
                </a:solidFill>
              </a:rPr>
              <a:t>44%</a:t>
            </a:r>
            <a:r>
              <a:rPr lang="fr-FR" dirty="0"/>
              <a:t> : 81% A(H1N1) et 34% A(H3N2)</a:t>
            </a:r>
          </a:p>
        </p:txBody>
      </p:sp>
    </p:spTree>
    <p:extLst>
      <p:ext uri="{BB962C8B-B14F-4D97-AF65-F5344CB8AC3E}">
        <p14:creationId xmlns:p14="http://schemas.microsoft.com/office/powerpoint/2010/main" val="27938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2741494" y="425738"/>
            <a:ext cx="6711461" cy="11572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9525" algn="ctr">
              <a:lnSpc>
                <a:spcPct val="100000"/>
              </a:lnSpc>
              <a:spcBef>
                <a:spcPts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Retour sur la saison 2021/2022</a:t>
            </a:r>
            <a:b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Couverture </a:t>
            </a:r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vaccinale </a:t>
            </a: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chez les </a:t>
            </a:r>
            <a:r>
              <a:rPr lang="fr-FR" sz="2400" b="1" dirty="0">
                <a:solidFill>
                  <a:srgbClr val="FF0000"/>
                </a:solidFill>
                <a:latin typeface="Calibri Light" panose="020F0302020204030204" pitchFamily="34" charset="0"/>
              </a:rPr>
              <a:t>professionnels de santé </a:t>
            </a:r>
            <a:endParaRPr lang="fr-FR" sz="33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50633" y="6233791"/>
            <a:ext cx="7141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fr-FR" sz="900" i="1" dirty="0">
                <a:solidFill>
                  <a:prstClr val="black"/>
                </a:solidFill>
                <a:latin typeface="Calibri" panose="020F0502020204030204"/>
              </a:rPr>
              <a:t>BSP, Couverture vaccinale antigrippale chez les professionnels de santé, Octobre 2019</a:t>
            </a:r>
          </a:p>
          <a:p>
            <a:pPr algn="r" defTabSz="685800"/>
            <a:r>
              <a:rPr lang="fr-FR" sz="900" i="1" dirty="0">
                <a:solidFill>
                  <a:prstClr val="black"/>
                </a:solidFill>
              </a:rPr>
              <a:t>Couverture vaccinale contre la grippe des professionnels exerçant dans les établissements de santé </a:t>
            </a:r>
            <a:r>
              <a:rPr lang="fr-FR" sz="900" i="1" dirty="0" smtClean="0">
                <a:solidFill>
                  <a:prstClr val="black"/>
                </a:solidFill>
              </a:rPr>
              <a:t>- Point </a:t>
            </a:r>
            <a:r>
              <a:rPr lang="fr-FR" sz="900" i="1" dirty="0">
                <a:solidFill>
                  <a:prstClr val="black"/>
                </a:solidFill>
              </a:rPr>
              <a:t>au 1er juin 2022</a:t>
            </a:r>
          </a:p>
          <a:p>
            <a:pPr algn="r" defTabSz="685800"/>
            <a:r>
              <a:rPr lang="fr-FR" sz="900" i="1" dirty="0">
                <a:solidFill>
                  <a:prstClr val="black"/>
                </a:solidFill>
              </a:rPr>
              <a:t>Couverture vaccinale contre la grippe des professionnels exerçant dans les établissements médico-sociaux </a:t>
            </a:r>
            <a:r>
              <a:rPr lang="fr-FR" sz="900" i="1" dirty="0" smtClean="0">
                <a:solidFill>
                  <a:prstClr val="black"/>
                </a:solidFill>
              </a:rPr>
              <a:t>- </a:t>
            </a:r>
            <a:r>
              <a:rPr lang="fr-FR" sz="900" i="1" dirty="0">
                <a:solidFill>
                  <a:prstClr val="black"/>
                </a:solidFill>
              </a:rPr>
              <a:t>Point au 1er juin 2022</a:t>
            </a:r>
          </a:p>
        </p:txBody>
      </p:sp>
      <p:graphicFrame>
        <p:nvGraphicFramePr>
          <p:cNvPr id="9" name="Tableau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15280456"/>
              </p:ext>
            </p:extLst>
          </p:nvPr>
        </p:nvGraphicFramePr>
        <p:xfrm>
          <a:off x="2741494" y="1687161"/>
          <a:ext cx="6783507" cy="37580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5876">
                  <a:extLst>
                    <a:ext uri="{9D8B030D-6E8A-4147-A177-3AD203B41FA5}">
                      <a16:colId xmlns:a16="http://schemas.microsoft.com/office/drawing/2014/main" val="2097302572"/>
                    </a:ext>
                  </a:extLst>
                </a:gridCol>
                <a:gridCol w="1046717">
                  <a:extLst>
                    <a:ext uri="{9D8B030D-6E8A-4147-A177-3AD203B41FA5}">
                      <a16:colId xmlns:a16="http://schemas.microsoft.com/office/drawing/2014/main" val="167646500"/>
                    </a:ext>
                  </a:extLst>
                </a:gridCol>
                <a:gridCol w="1909280">
                  <a:extLst>
                    <a:ext uri="{9D8B030D-6E8A-4147-A177-3AD203B41FA5}">
                      <a16:colId xmlns:a16="http://schemas.microsoft.com/office/drawing/2014/main" val="3116056605"/>
                    </a:ext>
                  </a:extLst>
                </a:gridCol>
                <a:gridCol w="2131634">
                  <a:extLst>
                    <a:ext uri="{9D8B030D-6E8A-4147-A177-3AD203B41FA5}">
                      <a16:colId xmlns:a16="http://schemas.microsoft.com/office/drawing/2014/main" val="3890598555"/>
                    </a:ext>
                  </a:extLst>
                </a:gridCol>
              </a:tblGrid>
              <a:tr h="8929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Couvertures vaccinales 2018/19 vs 2021/22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Etablissement de santé </a:t>
                      </a:r>
                    </a:p>
                    <a:p>
                      <a:pPr algn="ctr"/>
                      <a:r>
                        <a:rPr lang="fr-FR" sz="1400" dirty="0" smtClean="0"/>
                        <a:t>(%</a:t>
                      </a:r>
                      <a:r>
                        <a:rPr lang="fr-FR" sz="1400" baseline="0" dirty="0" smtClean="0"/>
                        <a:t>, 2018-19/2021-22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EHPAD</a:t>
                      </a:r>
                    </a:p>
                    <a:p>
                      <a:pPr algn="ctr"/>
                      <a:r>
                        <a:rPr lang="fr-FR" sz="1400" dirty="0" smtClean="0"/>
                        <a:t>(%</a:t>
                      </a:r>
                      <a:r>
                        <a:rPr lang="fr-FR" sz="1400" baseline="0" dirty="0" smtClean="0"/>
                        <a:t>, 2018-19/2021-22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49599"/>
                  </a:ext>
                </a:extLst>
              </a:tr>
              <a:tr h="27475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Toutes professions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France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35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22,0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32</a:t>
                      </a:r>
                      <a:r>
                        <a:rPr lang="fr-FR" sz="1400" baseline="0" dirty="0" smtClean="0"/>
                        <a:t> / 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27,6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59962"/>
                  </a:ext>
                </a:extLst>
              </a:tr>
              <a:tr h="27475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Occitanie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27</a:t>
                      </a:r>
                      <a:r>
                        <a:rPr lang="fr-FR" sz="1400" baseline="0" dirty="0" smtClean="0"/>
                        <a:t> / 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19,9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26 / 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25,8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405648"/>
                  </a:ext>
                </a:extLst>
              </a:tr>
              <a:tr h="48081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Médecins (hors internes et étudiants)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68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35,6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76 / 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75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988518"/>
                  </a:ext>
                </a:extLst>
              </a:tr>
              <a:tr h="2747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Sage femmes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 /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34,9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250001"/>
                  </a:ext>
                </a:extLst>
              </a:tr>
              <a:tr h="2747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Infirmier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36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21,3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43 / 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41,6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639344"/>
                  </a:ext>
                </a:extLst>
              </a:tr>
              <a:tr h="2747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Kinésithérapeutes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26,9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93378"/>
                  </a:ext>
                </a:extLst>
              </a:tr>
              <a:tr h="27475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Aide soignant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 /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27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24,6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390539"/>
                  </a:ext>
                </a:extLst>
              </a:tr>
              <a:tr h="48081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ASH</a:t>
                      </a:r>
                      <a:r>
                        <a:rPr lang="fr-FR" sz="1400" baseline="0" dirty="0" smtClean="0"/>
                        <a:t> et autres personnels de service</a:t>
                      </a: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 / 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13,9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34 /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22,0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016132"/>
                  </a:ext>
                </a:extLst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3108959" y="5599748"/>
            <a:ext cx="5985165" cy="60985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92346" y="5635642"/>
            <a:ext cx="733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CV en baisse par rapport à 2018/2019</a:t>
            </a:r>
          </a:p>
          <a:p>
            <a:pPr algn="ctr" defTabSz="685800"/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CV très inférieure aux objectifs, sauf chez les médecins en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Ehpad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071658" y="3258589"/>
            <a:ext cx="781397" cy="3241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45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2800819" y="256501"/>
            <a:ext cx="5902037" cy="94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>Campagne 2022/2023</a:t>
            </a:r>
            <a:r>
              <a:rPr lang="fr-FR" sz="4000" b="1" dirty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/>
            </a:r>
            <a:br>
              <a:rPr lang="fr-FR" sz="4000" b="1" dirty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</a:br>
            <a:r>
              <a:rPr lang="fr-FR" sz="28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>Points clés</a:t>
            </a:r>
            <a:endParaRPr lang="fr-FR" sz="28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6030" y="1335084"/>
            <a:ext cx="83471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Ouverture de la campagne 2022/2023 le 18</a:t>
            </a:r>
            <a:r>
              <a:rPr lang="fr-FR" sz="2400" b="1" dirty="0">
                <a:solidFill>
                  <a:srgbClr val="0070C0"/>
                </a:solidFill>
              </a:rPr>
              <a:t> octobre </a:t>
            </a:r>
            <a:r>
              <a:rPr lang="fr-FR" sz="2400" b="1" dirty="0" smtClean="0">
                <a:solidFill>
                  <a:srgbClr val="0070C0"/>
                </a:solidFill>
              </a:rPr>
              <a:t>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u="sng" dirty="0" smtClean="0">
                <a:solidFill>
                  <a:srgbClr val="0070C0"/>
                </a:solidFill>
              </a:rPr>
              <a:t>Du 18/10 au 15/11/2022</a:t>
            </a:r>
            <a:r>
              <a:rPr lang="fr-FR" sz="2000" u="sng" dirty="0">
                <a:solidFill>
                  <a:srgbClr val="0070C0"/>
                </a:solidFill>
              </a:rPr>
              <a:t> </a:t>
            </a:r>
            <a:r>
              <a:rPr lang="fr-FR" sz="2000" u="sng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sz="2000" u="sng" dirty="0" smtClean="0">
                <a:solidFill>
                  <a:srgbClr val="0070C0"/>
                </a:solidFill>
              </a:rPr>
              <a:t> vaccination réservée </a:t>
            </a:r>
            <a:r>
              <a:rPr lang="fr-FR" sz="2000" u="sng" dirty="0">
                <a:solidFill>
                  <a:srgbClr val="0070C0"/>
                </a:solidFill>
              </a:rPr>
              <a:t>aux personnes à </a:t>
            </a:r>
            <a:r>
              <a:rPr lang="fr-FR" sz="2000" u="sng" dirty="0" smtClean="0">
                <a:solidFill>
                  <a:srgbClr val="0070C0"/>
                </a:solidFill>
              </a:rPr>
              <a:t>risques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personnes </a:t>
            </a:r>
            <a:r>
              <a:rPr lang="fr-FR" sz="1600" dirty="0">
                <a:solidFill>
                  <a:srgbClr val="3A3A3A"/>
                </a:solidFill>
              </a:rPr>
              <a:t>âgées de 65 ans et plus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personnes atteintes </a:t>
            </a:r>
            <a:r>
              <a:rPr lang="fr-FR" sz="1600" dirty="0">
                <a:solidFill>
                  <a:srgbClr val="3A3A3A"/>
                </a:solidFill>
              </a:rPr>
              <a:t>de certaines maladies chroniques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femmes </a:t>
            </a:r>
            <a:r>
              <a:rPr lang="fr-FR" sz="1600" dirty="0">
                <a:solidFill>
                  <a:srgbClr val="3A3A3A"/>
                </a:solidFill>
              </a:rPr>
              <a:t>enceintes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personnes </a:t>
            </a:r>
            <a:r>
              <a:rPr lang="fr-FR" sz="1600" dirty="0">
                <a:solidFill>
                  <a:srgbClr val="3A3A3A"/>
                </a:solidFill>
              </a:rPr>
              <a:t>souffrant d'obésité (IMC égal ou supérieur à 40 kg/m</a:t>
            </a:r>
            <a:r>
              <a:rPr lang="fr-FR" sz="1600" baseline="30000" dirty="0">
                <a:solidFill>
                  <a:srgbClr val="3A3A3A"/>
                </a:solidFill>
              </a:rPr>
              <a:t>2</a:t>
            </a:r>
            <a:r>
              <a:rPr lang="fr-FR" sz="1600" dirty="0">
                <a:solidFill>
                  <a:srgbClr val="3A3A3A"/>
                </a:solidFill>
              </a:rPr>
              <a:t>)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entourage </a:t>
            </a:r>
            <a:r>
              <a:rPr lang="fr-FR" sz="1600" dirty="0">
                <a:solidFill>
                  <a:srgbClr val="3A3A3A"/>
                </a:solidFill>
              </a:rPr>
              <a:t>des nourrissons de moins de 6 mois à risque </a:t>
            </a:r>
            <a:r>
              <a:rPr lang="fr-FR" sz="1600" dirty="0" smtClean="0">
                <a:solidFill>
                  <a:srgbClr val="3A3A3A"/>
                </a:solidFill>
              </a:rPr>
              <a:t>et </a:t>
            </a:r>
            <a:r>
              <a:rPr lang="fr-FR" sz="1600" dirty="0">
                <a:solidFill>
                  <a:srgbClr val="3A3A3A"/>
                </a:solidFill>
              </a:rPr>
              <a:t>des personnes immunodéprimées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professionnels </a:t>
            </a:r>
            <a:r>
              <a:rPr lang="fr-FR" sz="1600" dirty="0">
                <a:solidFill>
                  <a:srgbClr val="3A3A3A"/>
                </a:solidFill>
              </a:rPr>
              <a:t>de santé et </a:t>
            </a:r>
            <a:r>
              <a:rPr lang="fr-FR" sz="1600" dirty="0" smtClean="0">
                <a:solidFill>
                  <a:srgbClr val="3A3A3A"/>
                </a:solidFill>
              </a:rPr>
              <a:t>médico-sociaux ;</a:t>
            </a:r>
            <a:endParaRPr lang="fr-FR" sz="1600" dirty="0">
              <a:solidFill>
                <a:srgbClr val="3A3A3A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aides </a:t>
            </a:r>
            <a:r>
              <a:rPr lang="fr-FR" sz="1600" dirty="0">
                <a:solidFill>
                  <a:srgbClr val="3A3A3A"/>
                </a:solidFill>
              </a:rPr>
              <a:t>à domicile des particuliers employeurs vulnérables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70C0"/>
                </a:solidFill>
              </a:rPr>
              <a:t>NOUVEAUTÉ</a:t>
            </a:r>
            <a:r>
              <a:rPr lang="fr-FR" sz="1600" b="1" dirty="0" smtClean="0">
                <a:solidFill>
                  <a:srgbClr val="3A3A3A"/>
                </a:solidFill>
              </a:rPr>
              <a:t> </a:t>
            </a:r>
            <a:r>
              <a:rPr lang="fr-FR" sz="1600" dirty="0" smtClean="0">
                <a:solidFill>
                  <a:srgbClr val="3A3A3A"/>
                </a:solidFill>
              </a:rPr>
              <a:t>professionnels </a:t>
            </a:r>
            <a:r>
              <a:rPr lang="fr-FR" sz="1600" dirty="0">
                <a:solidFill>
                  <a:srgbClr val="3A3A3A"/>
                </a:solidFill>
              </a:rPr>
              <a:t>exposés aux virus influenza porcins et aviaires. </a:t>
            </a:r>
            <a:endParaRPr lang="fr-FR" sz="2000" b="1" dirty="0" smtClean="0">
              <a:solidFill>
                <a:srgbClr val="3A3A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Qui </a:t>
            </a:r>
            <a:r>
              <a:rPr lang="fr-FR" sz="2000" dirty="0">
                <a:solidFill>
                  <a:srgbClr val="0070C0"/>
                </a:solidFill>
              </a:rPr>
              <a:t>peut vous vacciner contre la </a:t>
            </a:r>
            <a:r>
              <a:rPr lang="fr-FR" sz="2000" dirty="0" smtClean="0">
                <a:solidFill>
                  <a:srgbClr val="0070C0"/>
                </a:solidFill>
              </a:rPr>
              <a:t>grippe?</a:t>
            </a:r>
            <a:endParaRPr lang="fr-FR" sz="20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médecins</a:t>
            </a:r>
            <a:r>
              <a:rPr lang="fr-FR" sz="1600" dirty="0">
                <a:solidFill>
                  <a:srgbClr val="3A3A3A"/>
                </a:solidFill>
              </a:rPr>
              <a:t>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infirmiers</a:t>
            </a:r>
            <a:r>
              <a:rPr lang="fr-FR" sz="1600" dirty="0">
                <a:solidFill>
                  <a:srgbClr val="3A3A3A"/>
                </a:solidFill>
              </a:rPr>
              <a:t>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sages-femmes (femmes </a:t>
            </a:r>
            <a:r>
              <a:rPr lang="fr-FR" sz="1600" dirty="0">
                <a:solidFill>
                  <a:srgbClr val="3A3A3A"/>
                </a:solidFill>
              </a:rPr>
              <a:t>enceintes et </a:t>
            </a:r>
            <a:r>
              <a:rPr lang="fr-FR" sz="1600" dirty="0" smtClean="0">
                <a:solidFill>
                  <a:srgbClr val="3A3A3A"/>
                </a:solidFill>
              </a:rPr>
              <a:t>entourage </a:t>
            </a:r>
            <a:r>
              <a:rPr lang="fr-FR" sz="1600" dirty="0">
                <a:solidFill>
                  <a:srgbClr val="3A3A3A"/>
                </a:solidFill>
              </a:rPr>
              <a:t>des nourrissons à risque) 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3A3A3A"/>
                </a:solidFill>
              </a:rPr>
              <a:t>pharmaciens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pour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les personnes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de 16 ans ou plus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071" y="0"/>
            <a:ext cx="3252929" cy="203308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8794865" y="2803764"/>
            <a:ext cx="3150524" cy="2175559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A partir du 15/11</a:t>
            </a:r>
            <a:endParaRPr lang="fr-FR" sz="2200" dirty="0" smtClean="0"/>
          </a:p>
          <a:p>
            <a:r>
              <a:rPr lang="fr-FR" sz="2600" dirty="0" smtClean="0"/>
              <a:t>Vaccination pour tous</a:t>
            </a:r>
            <a:endParaRPr lang="fr-FR" sz="2600" dirty="0" smtClean="0"/>
          </a:p>
          <a:p>
            <a:r>
              <a:rPr lang="fr-FR" sz="2600" dirty="0" smtClean="0"/>
              <a:t>Sans prescription médicale du vaccin</a:t>
            </a:r>
            <a:endParaRPr lang="fr-FR" sz="2600" dirty="0" smtClean="0"/>
          </a:p>
          <a:p>
            <a:r>
              <a:rPr lang="fr-FR" sz="2400" dirty="0" smtClean="0"/>
              <a:t>Par médecin</a:t>
            </a:r>
            <a:r>
              <a:rPr lang="fr-FR" sz="2400" dirty="0"/>
              <a:t>, sage-femme, </a:t>
            </a:r>
            <a:r>
              <a:rPr lang="fr-FR" sz="2400" dirty="0" smtClean="0"/>
              <a:t>infirmier ou pharmacien (&gt; 16 ans)</a:t>
            </a:r>
            <a:endParaRPr lang="fr-FR" sz="2600" dirty="0" smtClean="0"/>
          </a:p>
          <a:p>
            <a:r>
              <a:rPr lang="fr-FR" sz="2600" dirty="0" smtClean="0"/>
              <a:t>Médecin si allergie ovalbumine ou vaccin précédent</a:t>
            </a:r>
            <a:endParaRPr lang="fr-FR" sz="26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951528" y="6183955"/>
            <a:ext cx="10495099" cy="3385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b="1" dirty="0" smtClean="0">
                <a:solidFill>
                  <a:prstClr val="black"/>
                </a:solidFill>
                <a:latin typeface="Calibri" panose="020F0502020204030204"/>
              </a:rPr>
              <a:t>Rappel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: PEC à 100% pour l’entourage des patients immunodéprimés et des nourrissons de moins de 6 mois à risque élevé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9" y="0"/>
            <a:ext cx="3586583" cy="13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1002075" y="1720435"/>
            <a:ext cx="4270967" cy="3027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Vaccins disponibles : </a:t>
            </a:r>
          </a:p>
          <a:p>
            <a:pPr marL="0" indent="0"/>
            <a:r>
              <a:rPr lang="fr-FR" sz="1300" b="1" dirty="0">
                <a:solidFill>
                  <a:srgbClr val="0070C0"/>
                </a:solidFill>
              </a:rPr>
              <a:t>Dès 6 mois : </a:t>
            </a:r>
          </a:p>
          <a:p>
            <a:pPr marL="0" indent="0"/>
            <a:r>
              <a:rPr lang="fr-FR" sz="1500" b="1" dirty="0" err="1"/>
              <a:t>Vaxigrip</a:t>
            </a:r>
            <a:r>
              <a:rPr lang="fr-FR" sz="1500" b="1" dirty="0"/>
              <a:t> </a:t>
            </a:r>
            <a:r>
              <a:rPr lang="fr-FR" sz="1500" b="1" dirty="0" err="1"/>
              <a:t>Tetra</a:t>
            </a:r>
            <a:r>
              <a:rPr lang="fr-FR" sz="1500" b="1" dirty="0"/>
              <a:t>, </a:t>
            </a:r>
            <a:r>
              <a:rPr lang="fr-FR" sz="1500" b="1" dirty="0" err="1"/>
              <a:t>Influvac</a:t>
            </a:r>
            <a:r>
              <a:rPr lang="fr-FR" sz="1500" b="1" dirty="0"/>
              <a:t> </a:t>
            </a:r>
            <a:r>
              <a:rPr lang="fr-FR" sz="1500" b="1" dirty="0" err="1"/>
              <a:t>Tetra</a:t>
            </a:r>
            <a:r>
              <a:rPr lang="fr-FR" sz="1500" b="1" dirty="0"/>
              <a:t>, </a:t>
            </a:r>
            <a:r>
              <a:rPr lang="fr-FR" sz="1500" b="1" dirty="0" err="1"/>
              <a:t>Fluarix</a:t>
            </a:r>
            <a:r>
              <a:rPr lang="fr-FR" sz="1500" b="1" dirty="0"/>
              <a:t> Tétra</a:t>
            </a:r>
            <a:endParaRPr lang="fr-FR" sz="1350" b="1" dirty="0"/>
          </a:p>
          <a:p>
            <a:pPr marL="0" indent="0"/>
            <a:endParaRPr lang="fr-FR" sz="1200" b="1" dirty="0">
              <a:solidFill>
                <a:srgbClr val="0070C0"/>
              </a:solidFill>
            </a:endParaRPr>
          </a:p>
          <a:p>
            <a:pPr marL="0" indent="0"/>
            <a:r>
              <a:rPr lang="fr-FR" sz="1400" b="1" dirty="0">
                <a:solidFill>
                  <a:srgbClr val="0070C0"/>
                </a:solidFill>
              </a:rPr>
              <a:t>Après 65 ans : </a:t>
            </a:r>
          </a:p>
          <a:p>
            <a:pPr marL="0" indent="0"/>
            <a:r>
              <a:rPr lang="fr-FR" sz="1600" b="1" dirty="0" err="1"/>
              <a:t>Efluelda</a:t>
            </a:r>
            <a:r>
              <a:rPr lang="fr-FR" sz="1600" b="1" dirty="0"/>
              <a:t> : </a:t>
            </a:r>
            <a:r>
              <a:rPr lang="fr-FR" sz="1350" dirty="0"/>
              <a:t>tétravalent, 4 fois plus dosé</a:t>
            </a:r>
            <a:endParaRPr lang="fr-FR" sz="1350" b="1" dirty="0">
              <a:solidFill>
                <a:schemeClr val="accent5"/>
              </a:solidFill>
            </a:endParaRPr>
          </a:p>
          <a:p>
            <a:pPr marL="0" indent="0"/>
            <a:endParaRPr lang="fr-FR" sz="1200" b="1" dirty="0">
              <a:solidFill>
                <a:schemeClr val="accent5"/>
              </a:solidFill>
            </a:endParaRPr>
          </a:p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Posologie 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 dirty="0"/>
              <a:t>1 dose (0,5mL)</a:t>
            </a:r>
            <a:endParaRPr lang="fr-FR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 dirty="0"/>
              <a:t>Chez l’enfant de </a:t>
            </a:r>
            <a:r>
              <a:rPr lang="fr-FR" sz="1350" u="sng" dirty="0"/>
              <a:t>moins de 8 ans</a:t>
            </a:r>
            <a:r>
              <a:rPr lang="fr-FR" sz="1350" dirty="0"/>
              <a:t> en cas de </a:t>
            </a:r>
            <a:r>
              <a:rPr lang="fr-FR" sz="1350" u="sng" dirty="0"/>
              <a:t>primovaccination</a:t>
            </a:r>
            <a:r>
              <a:rPr lang="fr-FR" sz="1350" dirty="0"/>
              <a:t>: 2 doses à 1 mois d’intervalle</a:t>
            </a:r>
            <a:endParaRPr lang="fr-FR" dirty="0"/>
          </a:p>
          <a:p>
            <a:pPr marL="0" indent="0"/>
            <a:endParaRPr lang="fr-FR" sz="1350" dirty="0"/>
          </a:p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Voie d’administration 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 dirty="0"/>
              <a:t>IM ou SC profonde (deltoïde si &gt;3 ans, face </a:t>
            </a:r>
            <a:r>
              <a:rPr lang="fr-FR" sz="1350" dirty="0" err="1"/>
              <a:t>antéro-latérale</a:t>
            </a:r>
            <a:r>
              <a:rPr lang="fr-FR" sz="1350" dirty="0"/>
              <a:t> cuisse si &lt;3 ans)</a:t>
            </a:r>
            <a:endParaRPr lang="fr-FR" dirty="0"/>
          </a:p>
          <a:p>
            <a:pPr marL="0" indent="0"/>
            <a:endParaRPr lang="fr-FR"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2"/>
          </p:nvPr>
        </p:nvSpPr>
        <p:spPr>
          <a:xfrm>
            <a:off x="5738557" y="1720436"/>
            <a:ext cx="4104707" cy="2769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Co-administration</a:t>
            </a:r>
            <a:r>
              <a:rPr lang="fr-FR" sz="1500" dirty="0"/>
              <a:t> 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 dirty="0"/>
              <a:t>possible avec tous vaccins dans le membre opposé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0070C0"/>
                </a:solidFill>
              </a:rPr>
              <a:t>Covid 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200" dirty="0"/>
              <a:t>le même jour ou sans délai particulier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200" dirty="0"/>
              <a:t>Aucun signal de pharmacovigilance en 2021/2022</a:t>
            </a:r>
          </a:p>
          <a:p>
            <a:pPr marL="0" indent="0"/>
            <a:endParaRPr lang="fr-FR" sz="1500" dirty="0"/>
          </a:p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Durée de protection :</a:t>
            </a:r>
            <a:endParaRPr lang="fr-FR" b="1" dirty="0" smtClean="0">
              <a:solidFill>
                <a:schemeClr val="accent5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dirty="0"/>
              <a:t>6 à 9 mois</a:t>
            </a:r>
            <a:endParaRPr lang="fr-FR" dirty="0" smtClean="0"/>
          </a:p>
          <a:p>
            <a:pPr marL="0" indent="0"/>
            <a:endParaRPr lang="fr-FR" sz="1500" dirty="0"/>
          </a:p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Protection effective :</a:t>
            </a:r>
            <a:endParaRPr lang="fr-FR" b="1" dirty="0" smtClean="0">
              <a:solidFill>
                <a:schemeClr val="accent5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dirty="0"/>
              <a:t>15 jours après l’injection</a:t>
            </a:r>
            <a:endParaRPr lang="fr-FR" dirty="0" smtClean="0"/>
          </a:p>
          <a:p>
            <a:pPr marL="0" indent="0"/>
            <a:endParaRPr lang="fr-FR" sz="1500" dirty="0"/>
          </a:p>
          <a:p>
            <a:pPr marL="0" indent="0"/>
            <a:r>
              <a:rPr lang="fr-FR" sz="1500" b="1" dirty="0">
                <a:solidFill>
                  <a:schemeClr val="accent5"/>
                </a:solidFill>
              </a:rPr>
              <a:t>Dates de la campagne : </a:t>
            </a:r>
            <a:endParaRPr lang="fr-FR" b="1" dirty="0" smtClean="0">
              <a:solidFill>
                <a:schemeClr val="accent5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dirty="0"/>
              <a:t>Du 18 octobre à fin janvier</a:t>
            </a: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118" y="5246364"/>
            <a:ext cx="1899356" cy="122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5372" y="5237300"/>
            <a:ext cx="2025323" cy="123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642" y="5237301"/>
            <a:ext cx="1713624" cy="1249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786" y="5277595"/>
            <a:ext cx="2141030" cy="11647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1381" y="-1"/>
            <a:ext cx="2432305" cy="2834641"/>
          </a:xfrm>
          <a:prstGeom prst="rect">
            <a:avLst/>
          </a:prstGeom>
        </p:spPr>
      </p:pic>
      <p:sp>
        <p:nvSpPr>
          <p:cNvPr id="11" name="Google Shape;291;p40"/>
          <p:cNvSpPr txBox="1">
            <a:spLocks/>
          </p:cNvSpPr>
          <p:nvPr/>
        </p:nvSpPr>
        <p:spPr>
          <a:xfrm>
            <a:off x="2547281" y="487301"/>
            <a:ext cx="5902037" cy="94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>Campagne 2022/2023</a:t>
            </a:r>
            <a:r>
              <a:rPr lang="fr-FR" sz="40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/>
            </a:r>
            <a:br>
              <a:rPr lang="fr-FR" sz="40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</a:br>
            <a:r>
              <a:rPr lang="fr-FR" sz="2800" b="1" dirty="0" smtClean="0">
                <a:solidFill>
                  <a:srgbClr val="FF0000"/>
                </a:solidFill>
                <a:latin typeface="Calibri Light" panose="020F0302020204030204" pitchFamily="34" charset="0"/>
                <a:sym typeface="Calibri"/>
              </a:rPr>
              <a:t>Modalités pratiques</a:t>
            </a:r>
            <a:endParaRPr lang="fr-FR" sz="28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94457" y="4885147"/>
            <a:ext cx="117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600" b="1" dirty="0" err="1" smtClean="0">
                <a:solidFill>
                  <a:prstClr val="black"/>
                </a:solidFill>
                <a:latin typeface="Calibri" panose="020F0502020204030204"/>
              </a:rPr>
              <a:t>Efluelda</a:t>
            </a:r>
            <a:endParaRPr lang="fr-FR" sz="1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423193" y="4885147"/>
            <a:ext cx="2101498" cy="32952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84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30136" y="150115"/>
            <a:ext cx="5966461" cy="9222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3700" b="1" dirty="0">
                <a:solidFill>
                  <a:srgbClr val="FF0000"/>
                </a:solidFill>
              </a:rPr>
              <a:t>C</a:t>
            </a:r>
            <a:r>
              <a:rPr lang="fr-FR" sz="3700" b="1" dirty="0" smtClean="0">
                <a:solidFill>
                  <a:srgbClr val="FF0000"/>
                </a:solidFill>
              </a:rPr>
              <a:t>ampagne rappel COVID </a:t>
            </a:r>
            <a:br>
              <a:rPr lang="fr-FR" sz="3700" b="1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Automne 2022</a:t>
            </a:r>
            <a:endParaRPr lang="fr-FR" sz="31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1221" y="1219395"/>
            <a:ext cx="8024505" cy="5112326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Public ciblé par la vaccination automnale contre le Covid-19 :</a:t>
            </a:r>
          </a:p>
          <a:p>
            <a:pPr lvl="1"/>
            <a:r>
              <a:rPr lang="fr-FR" sz="1600" dirty="0" smtClean="0"/>
              <a:t>résidents </a:t>
            </a:r>
            <a:r>
              <a:rPr lang="fr-FR" sz="1600" dirty="0"/>
              <a:t>d’EHPAD et </a:t>
            </a:r>
            <a:r>
              <a:rPr lang="fr-FR" sz="1600" dirty="0" smtClean="0"/>
              <a:t>USLD;</a:t>
            </a:r>
            <a:endParaRPr lang="fr-FR" sz="1600" dirty="0"/>
          </a:p>
          <a:p>
            <a:pPr lvl="1"/>
            <a:r>
              <a:rPr lang="fr-FR" sz="1600" dirty="0" smtClean="0"/>
              <a:t>personnes </a:t>
            </a:r>
            <a:r>
              <a:rPr lang="fr-FR" sz="1600" dirty="0"/>
              <a:t>de 60 ans et plus ;</a:t>
            </a:r>
          </a:p>
          <a:p>
            <a:pPr lvl="1"/>
            <a:r>
              <a:rPr lang="fr-FR" sz="1600" dirty="0" smtClean="0"/>
              <a:t>personnes immunodéprimées;</a:t>
            </a:r>
            <a:endParaRPr lang="fr-FR" sz="1600" dirty="0"/>
          </a:p>
          <a:p>
            <a:pPr lvl="1"/>
            <a:r>
              <a:rPr lang="fr-FR" sz="1600" dirty="0" smtClean="0"/>
              <a:t>personnes </a:t>
            </a:r>
            <a:r>
              <a:rPr lang="fr-FR" sz="1600" dirty="0"/>
              <a:t>souffrant d’une ou plusieurs comorbidités ;</a:t>
            </a:r>
          </a:p>
          <a:p>
            <a:pPr lvl="1"/>
            <a:r>
              <a:rPr lang="fr-FR" sz="1600" dirty="0" smtClean="0"/>
              <a:t>femmes </a:t>
            </a:r>
            <a:r>
              <a:rPr lang="fr-FR" sz="1600" dirty="0"/>
              <a:t>enceintes, dès le premier trimestre de grossesse ;</a:t>
            </a:r>
          </a:p>
          <a:p>
            <a:pPr lvl="1"/>
            <a:r>
              <a:rPr lang="fr-FR" sz="1600" dirty="0" smtClean="0"/>
              <a:t>entourage des </a:t>
            </a:r>
            <a:r>
              <a:rPr lang="fr-FR" sz="1600" dirty="0"/>
              <a:t>personnes immunodéprimées ou vulnérables, </a:t>
            </a:r>
            <a:endParaRPr lang="fr-FR" sz="1600" dirty="0" smtClean="0"/>
          </a:p>
          <a:p>
            <a:pPr lvl="1"/>
            <a:r>
              <a:rPr lang="fr-FR" sz="1600" dirty="0" smtClean="0"/>
              <a:t>professionnels </a:t>
            </a:r>
            <a:r>
              <a:rPr lang="fr-FR" sz="1600" dirty="0"/>
              <a:t>des secteurs sanitaires et </a:t>
            </a:r>
            <a:r>
              <a:rPr lang="fr-FR" sz="1600" dirty="0" smtClean="0"/>
              <a:t>médico-social.</a:t>
            </a:r>
          </a:p>
          <a:p>
            <a:pPr lvl="1"/>
            <a:endParaRPr lang="fr-FR" sz="1600" dirty="0" smtClean="0"/>
          </a:p>
          <a:p>
            <a:r>
              <a:rPr lang="fr-FR" sz="2000" dirty="0">
                <a:solidFill>
                  <a:srgbClr val="0070C0"/>
                </a:solidFill>
              </a:rPr>
              <a:t>La dose de rappel </a:t>
            </a:r>
            <a:r>
              <a:rPr lang="fr-FR" sz="2000" dirty="0" smtClean="0">
                <a:solidFill>
                  <a:srgbClr val="0070C0"/>
                </a:solidFill>
              </a:rPr>
              <a:t>:</a:t>
            </a:r>
            <a:endParaRPr lang="fr-FR" sz="2000" dirty="0">
              <a:solidFill>
                <a:srgbClr val="0070C0"/>
              </a:solidFill>
            </a:endParaRP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Dès </a:t>
            </a:r>
            <a:r>
              <a:rPr lang="fr-FR" sz="1600" dirty="0">
                <a:solidFill>
                  <a:srgbClr val="0070C0"/>
                </a:solidFill>
              </a:rPr>
              <a:t>3 mois </a:t>
            </a:r>
            <a:r>
              <a:rPr lang="fr-FR" sz="1600" dirty="0"/>
              <a:t>après la dernière injection ou infection </a:t>
            </a:r>
            <a:r>
              <a:rPr lang="fr-FR" sz="1600" dirty="0" smtClean="0"/>
              <a:t>:  </a:t>
            </a:r>
            <a:r>
              <a:rPr lang="fr-FR" sz="1600" dirty="0" smtClean="0">
                <a:solidFill>
                  <a:srgbClr val="0070C0"/>
                </a:solidFill>
              </a:rPr>
              <a:t>&gt; 80 ans</a:t>
            </a:r>
            <a:r>
              <a:rPr lang="fr-FR" sz="1600" dirty="0" smtClean="0"/>
              <a:t>, résidents EHPAD/USLD </a:t>
            </a:r>
            <a:r>
              <a:rPr lang="fr-FR" sz="1600" dirty="0"/>
              <a:t>et </a:t>
            </a:r>
            <a:r>
              <a:rPr lang="fr-FR" sz="1600" dirty="0" smtClean="0"/>
              <a:t>immunodéprimés sévères </a:t>
            </a: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Dès </a:t>
            </a:r>
            <a:r>
              <a:rPr lang="fr-FR" sz="1600" dirty="0">
                <a:solidFill>
                  <a:srgbClr val="0070C0"/>
                </a:solidFill>
              </a:rPr>
              <a:t>6 mois </a:t>
            </a:r>
            <a:r>
              <a:rPr lang="fr-FR" sz="1600" dirty="0"/>
              <a:t>après la dernière injection pour toutes les autres </a:t>
            </a:r>
            <a:r>
              <a:rPr lang="fr-FR" sz="1600" dirty="0">
                <a:solidFill>
                  <a:srgbClr val="0070C0"/>
                </a:solidFill>
              </a:rPr>
              <a:t>personnes </a:t>
            </a:r>
            <a:r>
              <a:rPr lang="fr-FR" sz="1600" dirty="0" smtClean="0">
                <a:solidFill>
                  <a:srgbClr val="0070C0"/>
                </a:solidFill>
              </a:rPr>
              <a:t>éligibles</a:t>
            </a:r>
            <a:r>
              <a:rPr lang="fr-FR" sz="1600" dirty="0" smtClean="0"/>
              <a:t>; et dès </a:t>
            </a:r>
            <a:r>
              <a:rPr lang="fr-FR" sz="1600" dirty="0">
                <a:solidFill>
                  <a:srgbClr val="0070C0"/>
                </a:solidFill>
              </a:rPr>
              <a:t>3 mois après </a:t>
            </a:r>
            <a:r>
              <a:rPr lang="fr-FR" sz="1600" dirty="0" smtClean="0">
                <a:solidFill>
                  <a:srgbClr val="0070C0"/>
                </a:solidFill>
              </a:rPr>
              <a:t>une infection</a:t>
            </a:r>
            <a:r>
              <a:rPr lang="fr-FR" sz="1600" dirty="0"/>
              <a:t>, </a:t>
            </a:r>
            <a:r>
              <a:rPr lang="fr-FR" sz="1600" dirty="0" smtClean="0"/>
              <a:t>avec délai </a:t>
            </a:r>
            <a:r>
              <a:rPr lang="fr-FR" sz="1600" dirty="0"/>
              <a:t>minimal de 6 mois </a:t>
            </a:r>
            <a:r>
              <a:rPr lang="fr-FR" sz="1600" dirty="0" smtClean="0"/>
              <a:t>post </a:t>
            </a:r>
            <a:r>
              <a:rPr lang="fr-FR" sz="1600" dirty="0"/>
              <a:t>dernière injection.</a:t>
            </a:r>
          </a:p>
          <a:p>
            <a:pPr lvl="1"/>
            <a:r>
              <a:rPr lang="fr-FR" sz="1600" dirty="0" smtClean="0"/>
              <a:t>Utiliser </a:t>
            </a:r>
            <a:r>
              <a:rPr lang="fr-FR" sz="1600" dirty="0" smtClean="0">
                <a:solidFill>
                  <a:srgbClr val="0070C0"/>
                </a:solidFill>
              </a:rPr>
              <a:t>préférentiellement vaccin adapté </a:t>
            </a:r>
            <a:r>
              <a:rPr lang="fr-FR" sz="1600" dirty="0" smtClean="0"/>
              <a:t>(disponible via le portail </a:t>
            </a:r>
            <a:r>
              <a:rPr lang="fr-FR" sz="1600" dirty="0" err="1" smtClean="0"/>
              <a:t>Fluid-E</a:t>
            </a:r>
            <a:r>
              <a:rPr lang="fr-FR" sz="1600" dirty="0" smtClean="0"/>
              <a:t>)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1400" b="1" dirty="0" smtClean="0"/>
              <a:t>SPIKEVAX </a:t>
            </a:r>
            <a:r>
              <a:rPr lang="fr-FR" sz="1400" b="1" dirty="0"/>
              <a:t>BIVALENT ORIGINAL/OMICRON BA.1 ou </a:t>
            </a:r>
            <a:endParaRPr lang="fr-FR" sz="1400" b="1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sz="1400" b="1" dirty="0" smtClean="0"/>
              <a:t>COMIRNATY </a:t>
            </a:r>
            <a:r>
              <a:rPr lang="fr-FR" sz="1400" b="1" dirty="0"/>
              <a:t>ORIGINAL/OMICRON BA.5</a:t>
            </a:r>
            <a:r>
              <a:rPr lang="fr-FR" sz="1400" b="1" dirty="0" smtClean="0"/>
              <a:t>.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616930" y="6478775"/>
            <a:ext cx="5328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DGS-Urgent n°2022_79 : Lancement de la campagne automnale de vaccination contre le Covid-19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63" y="0"/>
            <a:ext cx="2577737" cy="1726095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8268793" y="2351314"/>
            <a:ext cx="3728847" cy="356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COVID/grippe</a:t>
            </a:r>
          </a:p>
          <a:p>
            <a:endParaRPr lang="fr-FR" sz="1600" dirty="0" smtClean="0">
              <a:solidFill>
                <a:srgbClr val="0070C0"/>
              </a:solidFill>
            </a:endParaRPr>
          </a:p>
          <a:p>
            <a:r>
              <a:rPr lang="fr-FR" sz="2200" dirty="0" smtClean="0"/>
              <a:t>Campagne automnale Covid-19 </a:t>
            </a:r>
            <a:r>
              <a:rPr lang="fr-FR" sz="2200" dirty="0" smtClean="0">
                <a:solidFill>
                  <a:srgbClr val="0070C0"/>
                </a:solidFill>
              </a:rPr>
              <a:t>sans attendre</a:t>
            </a:r>
          </a:p>
          <a:p>
            <a:r>
              <a:rPr lang="fr-FR" sz="2200" dirty="0" smtClean="0"/>
              <a:t>Si vaccins adaptés non disponibles,  vacciner les personnes les plus vulnérables avec les vaccins à ARNm classiques (efficaces contre les formes sévères).</a:t>
            </a:r>
          </a:p>
          <a:p>
            <a:endParaRPr lang="fr-FR" sz="2200" dirty="0" smtClean="0"/>
          </a:p>
          <a:p>
            <a:r>
              <a:rPr lang="fr-FR" sz="2200" dirty="0" smtClean="0"/>
              <a:t>Dès le </a:t>
            </a:r>
            <a:r>
              <a:rPr lang="fr-FR" sz="2200" dirty="0" smtClean="0">
                <a:solidFill>
                  <a:srgbClr val="0070C0"/>
                </a:solidFill>
              </a:rPr>
              <a:t>18 octobre</a:t>
            </a:r>
            <a:r>
              <a:rPr lang="fr-FR" sz="2200" dirty="0" smtClean="0"/>
              <a:t>, </a:t>
            </a:r>
            <a:r>
              <a:rPr lang="fr-FR" sz="2200" dirty="0" err="1" smtClean="0">
                <a:solidFill>
                  <a:srgbClr val="0070C0"/>
                </a:solidFill>
              </a:rPr>
              <a:t>co</a:t>
            </a:r>
            <a:r>
              <a:rPr lang="fr-FR" sz="2200" dirty="0" smtClean="0">
                <a:solidFill>
                  <a:srgbClr val="0070C0"/>
                </a:solidFill>
              </a:rPr>
              <a:t>-vaccination</a:t>
            </a:r>
            <a:r>
              <a:rPr lang="fr-FR" sz="2200" dirty="0" smtClean="0"/>
              <a:t> Covid-19 et </a:t>
            </a:r>
            <a:r>
              <a:rPr lang="fr-FR" sz="2200" dirty="0" smtClean="0">
                <a:solidFill>
                  <a:srgbClr val="0070C0"/>
                </a:solidFill>
              </a:rPr>
              <a:t>grippe</a:t>
            </a:r>
            <a:r>
              <a:rPr lang="fr-FR" sz="2200" dirty="0" smtClean="0"/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le même jour (en 2 sites)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ou à n’importe quel intervalle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085910" y="2142309"/>
            <a:ext cx="3859478" cy="37751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766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VRAI/FAUX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900" y="1885950"/>
            <a:ext cx="8678918" cy="4356908"/>
          </a:xfrm>
        </p:spPr>
        <p:txBody>
          <a:bodyPr>
            <a:normAutofit fontScale="62500" lnSpcReduction="20000"/>
          </a:bodyPr>
          <a:lstStyle/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vaccin peut donner la grippe. 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vaccin contre la grippe est dangereux.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La grippe est une maladie grave.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Je peux attraper la grippe même si j’ai été vacciné.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J’ai déjà été contaminé par la grippe, je suis donc immunisé.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Mieux vaut attendre pour voir si l’épidémie sera importante.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Il y a de l’aluminium dans le vaccin, alors c’est dangereux.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Je n’ai jamais eu la grippe et pourtant je ne me suis jamais vacciné.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De toutes façons, si j’attrape la grippe, je serai en arrêt de travail. Donc, aucun risque pour les patients dont je m’occupe.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traitement homéopathique est aussi efficace que le vaccin contre la grippe et moins dangereux.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Les vaccins ne sont pas bons, ils épuisent notre système immunitaire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Il suffit de vacciner les personnes les plus fragiles.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Une femme enceinte peut se faire vacciner contre la grippe.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Une mère allaitant un bébé de moins de 6 mois peut être vaccinée contre la grippe.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Certain vaccins donnent la sclérose en plaque.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 patient allergique à l’œuf ne peut pas être vacciné contre la grippe.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150" y="1031713"/>
            <a:ext cx="1810669" cy="14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VRAI/FAUX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899" y="1885951"/>
            <a:ext cx="8690742" cy="4431723"/>
          </a:xfrm>
        </p:spPr>
        <p:txBody>
          <a:bodyPr>
            <a:normAutofit fontScale="62500" lnSpcReduction="20000"/>
          </a:bodyPr>
          <a:lstStyle/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vaccin peut donner la grippe. </a:t>
            </a:r>
            <a:r>
              <a:rPr lang="fr-FR" sz="2400" b="1" dirty="0">
                <a:solidFill>
                  <a:srgbClr val="FF0000"/>
                </a:solidFill>
              </a:rPr>
              <a:t>FAUX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vaccin contre la grippe est dangereux.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La grippe est une maladie grave.</a:t>
            </a:r>
            <a:r>
              <a:rPr lang="fr-FR" sz="2400" b="1" dirty="0">
                <a:solidFill>
                  <a:srgbClr val="00B050"/>
                </a:solidFill>
              </a:rPr>
              <a:t> VRAI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Je peux attraper la grippe même si j’ai été vacciné.</a:t>
            </a:r>
            <a:r>
              <a:rPr lang="fr-FR" sz="2400" b="1" dirty="0">
                <a:solidFill>
                  <a:srgbClr val="00B050"/>
                </a:solidFill>
              </a:rPr>
              <a:t> VRAI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J’ai déjà été contaminé par la grippe, je suis donc immunisé.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Mieux vaut attendre pour voir si l’épidémie sera importante.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Il y a de l’aluminium dans le vaccin, alors c’est dangereux.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Je n’ai jamais eu la grippe et pourtant je ne me suis jamais vaccinée.</a:t>
            </a:r>
            <a:r>
              <a:rPr lang="fr-FR" sz="2400" b="1" dirty="0">
                <a:solidFill>
                  <a:srgbClr val="00B050"/>
                </a:solidFill>
              </a:rPr>
              <a:t> VRAI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De toutes façons, si j’attrape la grippe, je serai en arrêt de travail. Donc, aucun risque pour les patients dont je m’occupe.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 traitement homéopathique est aussi efficace que le vaccin contre la grippe et  moins dangereux. </a:t>
            </a:r>
            <a:r>
              <a:rPr lang="fr-FR" sz="2400" b="1" dirty="0">
                <a:solidFill>
                  <a:srgbClr val="FF0000"/>
                </a:solidFill>
              </a:rPr>
              <a:t>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Les vaccins ne sont pas bons, ils épuisent notre système immunitaire.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Il suffit de vacciner les personnes les plus fragiles.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Une femme enceinte peut se faire vacciner contre la grippe. </a:t>
            </a:r>
            <a:r>
              <a:rPr lang="fr-FR" sz="2400" b="1" dirty="0">
                <a:solidFill>
                  <a:srgbClr val="00B050"/>
                </a:solidFill>
              </a:rPr>
              <a:t>VRAI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Une mère allaitant un bébé de moins de 6 mois peut être vaccinée contre la grippe. </a:t>
            </a:r>
            <a:r>
              <a:rPr lang="fr-FR" sz="2400" b="1" dirty="0">
                <a:solidFill>
                  <a:srgbClr val="00B050"/>
                </a:solidFill>
              </a:rPr>
              <a:t>VRAI</a:t>
            </a:r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Certain vaccins donnent la sclérose en plaque. </a:t>
            </a:r>
            <a:r>
              <a:rPr lang="fr-FR" sz="2400" b="1" dirty="0">
                <a:solidFill>
                  <a:srgbClr val="FF0000"/>
                </a:solidFill>
              </a:rPr>
              <a:t>FAUX</a:t>
            </a:r>
            <a:endParaRPr lang="fr-FR" sz="2400" dirty="0"/>
          </a:p>
          <a:p>
            <a:pPr marL="514350" indent="-342900">
              <a:lnSpc>
                <a:spcPct val="120000"/>
              </a:lnSpc>
              <a:spcBef>
                <a:spcPts val="0"/>
              </a:spcBef>
            </a:pPr>
            <a:r>
              <a:rPr lang="fr-FR" sz="2400" dirty="0"/>
              <a:t>Un patient allergique à l’œuf ne peut pas être vacciné contre la grippe.</a:t>
            </a:r>
            <a:r>
              <a:rPr lang="fr-FR" sz="2400" b="1" dirty="0">
                <a:solidFill>
                  <a:srgbClr val="FF0000"/>
                </a:solidFill>
              </a:rPr>
              <a:t> FAUX</a:t>
            </a:r>
            <a:endParaRPr lang="fr-FR" sz="24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974" y="1031713"/>
            <a:ext cx="1810669" cy="14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743" y="1410788"/>
            <a:ext cx="7286903" cy="5238206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>
                <a:solidFill>
                  <a:srgbClr val="0070C0"/>
                </a:solidFill>
              </a:rPr>
              <a:t>Objectif</a:t>
            </a:r>
            <a:r>
              <a:rPr lang="fr-FR" sz="2600" dirty="0" smtClean="0"/>
              <a:t> :</a:t>
            </a:r>
            <a:r>
              <a:rPr lang="fr-FR" dirty="0" smtClean="0"/>
              <a:t> </a:t>
            </a:r>
            <a:r>
              <a:rPr lang="fr-FR" sz="2200" u="sng" dirty="0" smtClean="0"/>
              <a:t>explorer </a:t>
            </a:r>
            <a:r>
              <a:rPr lang="fr-FR" sz="2200" u="sng" dirty="0"/>
              <a:t>et résoudre l'ambivalence </a:t>
            </a:r>
            <a:r>
              <a:rPr lang="fr-FR" sz="2200" dirty="0"/>
              <a:t>des patients face au changement. </a:t>
            </a:r>
            <a:endParaRPr lang="fr-FR" sz="2200" dirty="0" smtClean="0"/>
          </a:p>
          <a:p>
            <a:r>
              <a:rPr lang="fr-FR" sz="2600" dirty="0" smtClean="0">
                <a:solidFill>
                  <a:srgbClr val="0070C0"/>
                </a:solidFill>
              </a:rPr>
              <a:t>Ambivalence</a:t>
            </a:r>
            <a:r>
              <a:rPr lang="fr-FR" sz="2600" dirty="0" smtClean="0"/>
              <a:t> :</a:t>
            </a:r>
            <a:r>
              <a:rPr lang="fr-FR" dirty="0" smtClean="0"/>
              <a:t> </a:t>
            </a:r>
            <a:r>
              <a:rPr lang="fr-FR" sz="2200" dirty="0" smtClean="0"/>
              <a:t>hésitation </a:t>
            </a:r>
            <a:r>
              <a:rPr lang="fr-FR" sz="2200" dirty="0"/>
              <a:t>dans le choix entre deux ou plusieurs </a:t>
            </a:r>
            <a:r>
              <a:rPr lang="fr-FR" sz="2200" dirty="0" smtClean="0"/>
              <a:t>options, frein </a:t>
            </a:r>
            <a:r>
              <a:rPr lang="fr-FR" sz="2200" dirty="0"/>
              <a:t>puissant à la décision de changer. </a:t>
            </a:r>
            <a:endParaRPr lang="fr-FR" sz="2200" dirty="0" smtClean="0"/>
          </a:p>
          <a:p>
            <a:r>
              <a:rPr lang="fr-FR" sz="2600" dirty="0" smtClean="0">
                <a:solidFill>
                  <a:srgbClr val="0070C0"/>
                </a:solidFill>
              </a:rPr>
              <a:t>Clés de l’entretien motivationnel </a:t>
            </a:r>
            <a:r>
              <a:rPr lang="fr-FR" sz="26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Instaurer un </a:t>
            </a:r>
            <a:r>
              <a:rPr lang="fr-FR" sz="2200" u="sng" dirty="0" smtClean="0"/>
              <a:t>climat </a:t>
            </a:r>
            <a:r>
              <a:rPr lang="fr-FR" sz="2200" u="sng" dirty="0"/>
              <a:t>résolument </a:t>
            </a:r>
            <a:r>
              <a:rPr lang="fr-FR" sz="2200" u="sng" dirty="0" smtClean="0"/>
              <a:t>empathique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Avoir </a:t>
            </a:r>
            <a:r>
              <a:rPr lang="fr-FR" sz="2200" u="sng" dirty="0" smtClean="0"/>
              <a:t>confiance </a:t>
            </a:r>
            <a:r>
              <a:rPr lang="fr-FR" sz="2200" u="sng" dirty="0"/>
              <a:t>dans les capacités des patients à réussir le </a:t>
            </a:r>
            <a:r>
              <a:rPr lang="fr-FR" sz="2200" u="sng" dirty="0" smtClean="0"/>
              <a:t>changement</a:t>
            </a:r>
            <a:r>
              <a:rPr lang="fr-FR" sz="2200" dirty="0" smtClean="0"/>
              <a:t> souhaité</a:t>
            </a:r>
          </a:p>
          <a:p>
            <a:r>
              <a:rPr lang="fr-FR" sz="2600" dirty="0" smtClean="0">
                <a:solidFill>
                  <a:srgbClr val="0070C0"/>
                </a:solidFill>
              </a:rPr>
              <a:t>Approche de </a:t>
            </a:r>
            <a:r>
              <a:rPr lang="fr-FR" sz="2600" dirty="0" smtClean="0">
                <a:solidFill>
                  <a:srgbClr val="0070C0"/>
                </a:solidFill>
              </a:rPr>
              <a:t>l’entretien motivationnel </a:t>
            </a:r>
            <a:r>
              <a:rPr lang="fr-FR" sz="26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Approche centrée </a:t>
            </a:r>
            <a:r>
              <a:rPr lang="fr-FR" sz="2200" dirty="0"/>
              <a:t>sur le </a:t>
            </a:r>
            <a:r>
              <a:rPr lang="fr-FR" sz="2200" dirty="0" smtClean="0"/>
              <a:t>patient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 smtClean="0"/>
              <a:t>Encourager </a:t>
            </a:r>
            <a:r>
              <a:rPr lang="fr-FR" sz="2200" dirty="0"/>
              <a:t>la décision de </a:t>
            </a:r>
            <a:r>
              <a:rPr lang="fr-FR" sz="2200" dirty="0" smtClean="0"/>
              <a:t>changer</a:t>
            </a:r>
          </a:p>
          <a:p>
            <a:r>
              <a:rPr lang="fr-FR" sz="2600" dirty="0" smtClean="0">
                <a:solidFill>
                  <a:srgbClr val="0070C0"/>
                </a:solidFill>
              </a:rPr>
              <a:t>Moteurs de changement en plus </a:t>
            </a:r>
            <a:r>
              <a:rPr lang="fr-FR" sz="2600" dirty="0">
                <a:solidFill>
                  <a:srgbClr val="0070C0"/>
                </a:solidFill>
              </a:rPr>
              <a:t>de </a:t>
            </a:r>
            <a:r>
              <a:rPr lang="fr-FR" sz="2600" dirty="0" smtClean="0">
                <a:solidFill>
                  <a:srgbClr val="0070C0"/>
                </a:solidFill>
              </a:rPr>
              <a:t>l'empathie</a:t>
            </a:r>
            <a:r>
              <a:rPr lang="fr-FR" sz="2600" dirty="0" smtClean="0"/>
              <a:t>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u="sng" dirty="0" smtClean="0"/>
              <a:t>Soutien </a:t>
            </a:r>
            <a:r>
              <a:rPr lang="fr-FR" sz="2200" u="sng" dirty="0"/>
              <a:t>à l'efficacité </a:t>
            </a:r>
            <a:r>
              <a:rPr lang="fr-FR" sz="2200" u="sng" dirty="0" smtClean="0"/>
              <a:t>personnelle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u="sng" dirty="0" smtClean="0"/>
              <a:t>Développement </a:t>
            </a:r>
            <a:r>
              <a:rPr lang="fr-FR" sz="2200" u="sng" dirty="0"/>
              <a:t>des divergences </a:t>
            </a:r>
            <a:r>
              <a:rPr lang="fr-FR" sz="2200" dirty="0"/>
              <a:t>(conflits psychiques internes</a:t>
            </a:r>
            <a:r>
              <a:rPr lang="fr-FR" sz="22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u="sng" dirty="0" smtClean="0"/>
              <a:t>Diminution </a:t>
            </a:r>
            <a:r>
              <a:rPr lang="fr-FR" sz="2200" u="sng" dirty="0"/>
              <a:t>de la résistance au changement</a:t>
            </a:r>
            <a:r>
              <a:rPr lang="fr-FR" sz="2200" dirty="0"/>
              <a:t>. </a:t>
            </a:r>
            <a:endParaRPr lang="fr-FR" sz="2200" dirty="0" smtClean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2830136" y="150115"/>
            <a:ext cx="5966461" cy="922227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3700" b="1" dirty="0" smtClean="0">
                <a:solidFill>
                  <a:srgbClr val="FF0000"/>
                </a:solidFill>
              </a:rPr>
              <a:t>Entretien motivationnel</a:t>
            </a:r>
            <a:endParaRPr lang="fr-FR" sz="31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877993" y="2246811"/>
            <a:ext cx="3009208" cy="2591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5 outils relationnels principaux</a:t>
            </a:r>
            <a:endParaRPr lang="fr-FR" sz="2200" dirty="0" smtClean="0"/>
          </a:p>
          <a:p>
            <a:r>
              <a:rPr lang="fr-FR" sz="2600" dirty="0" smtClean="0"/>
              <a:t>Questions ouvertes</a:t>
            </a:r>
          </a:p>
          <a:p>
            <a:r>
              <a:rPr lang="fr-FR" sz="2600" dirty="0" smtClean="0"/>
              <a:t>Valoriser</a:t>
            </a:r>
          </a:p>
          <a:p>
            <a:r>
              <a:rPr lang="fr-FR" sz="2600" dirty="0" smtClean="0"/>
              <a:t>Ecoute réflective</a:t>
            </a:r>
          </a:p>
          <a:p>
            <a:r>
              <a:rPr lang="fr-FR" sz="2600" dirty="0" smtClean="0"/>
              <a:t>Résumer et reformuler</a:t>
            </a:r>
            <a:endParaRPr lang="fr-FR" sz="2600" dirty="0" smtClean="0"/>
          </a:p>
          <a:p>
            <a:r>
              <a:rPr lang="fr-FR" sz="2600" dirty="0" smtClean="0"/>
              <a:t>Informer et conseiller</a:t>
            </a:r>
            <a:endParaRPr lang="fr-FR" sz="2200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8695112" y="2142310"/>
            <a:ext cx="3250275" cy="255438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8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8476" y="1821326"/>
            <a:ext cx="10515600" cy="655868"/>
          </a:xfrm>
        </p:spPr>
        <p:txBody>
          <a:bodyPr anchor="ctr">
            <a:normAutofit/>
          </a:bodyPr>
          <a:lstStyle/>
          <a:p>
            <a:pPr algn="ctr"/>
            <a:r>
              <a:rPr lang="fr-FR" sz="3600" dirty="0" smtClean="0">
                <a:solidFill>
                  <a:schemeClr val="tx2"/>
                </a:solidFill>
              </a:rPr>
              <a:t>Merci de votre attention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78" y="177659"/>
            <a:ext cx="4706318" cy="14498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2" y="177659"/>
            <a:ext cx="4340728" cy="1201016"/>
          </a:xfrm>
          <a:prstGeom prst="rect">
            <a:avLst/>
          </a:prstGeom>
        </p:spPr>
      </p:pic>
      <p:pic>
        <p:nvPicPr>
          <p:cNvPr id="7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3500439"/>
            <a:ext cx="147796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6" y="3500438"/>
            <a:ext cx="14763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500439"/>
            <a:ext cx="14874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500438"/>
            <a:ext cx="1522234" cy="30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500439"/>
            <a:ext cx="1460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46" y="3500439"/>
            <a:ext cx="145274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1665317" y="2483712"/>
            <a:ext cx="4884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400" i="1" dirty="0">
                <a:solidFill>
                  <a:srgbClr val="7030A0"/>
                </a:solidFill>
                <a:latin typeface="Arial" panose="020B0604020202020204" pitchFamily="34" charset="0"/>
              </a:rPr>
              <a:t>Pour commander les brochures 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Au CHU : </a:t>
            </a:r>
            <a:r>
              <a:rPr lang="en-US" altLang="fr-FR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portail</a:t>
            </a: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reprographie</a:t>
            </a: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, mot-</a:t>
            </a:r>
            <a:r>
              <a:rPr lang="en-US" altLang="fr-FR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clé</a:t>
            </a: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 “vaccinations”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Hors CHU </a:t>
            </a:r>
            <a:r>
              <a:rPr lang="en-US" altLang="fr-FR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dans</a:t>
            </a: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fr-FR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l’Hérault</a:t>
            </a:r>
            <a:r>
              <a:rPr lang="en-US" altLang="fr-FR" sz="1400" i="1" dirty="0">
                <a:solidFill>
                  <a:srgbClr val="0070C0"/>
                </a:solidFill>
                <a:latin typeface="Arial" panose="020B0604020202020204" pitchFamily="34" charset="0"/>
              </a:rPr>
              <a:t> : </a:t>
            </a:r>
            <a:r>
              <a:rPr lang="en-US" altLang="fr-FR" sz="1400" i="1" dirty="0">
                <a:solidFill>
                  <a:srgbClr val="7030A0"/>
                </a:solidFill>
                <a:latin typeface="Arial" panose="020B0604020202020204" pitchFamily="34" charset="0"/>
                <a:hlinkClick r:id="rId10"/>
              </a:rPr>
              <a:t>cvp34@bouisson-bertrand.fr</a:t>
            </a:r>
            <a:r>
              <a:rPr lang="en-US" altLang="fr-FR" sz="14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68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087191" y="578782"/>
            <a:ext cx="8228922" cy="1076644"/>
          </a:xfrm>
        </p:spPr>
        <p:txBody>
          <a:bodyPr/>
          <a:lstStyle/>
          <a:p>
            <a:pPr algn="ctr">
              <a:buSzTx/>
            </a:pPr>
            <a:r>
              <a:rPr lang="fr-FR" sz="3300" b="1" dirty="0">
                <a:solidFill>
                  <a:srgbClr val="FF0000"/>
                </a:solidFill>
                <a:latin typeface="Calibri Light" panose="020F0302020204030204"/>
              </a:rPr>
              <a:t>Déclarations légales</a:t>
            </a:r>
            <a:endParaRPr alt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087191" y="1997173"/>
            <a:ext cx="8228920" cy="2999700"/>
          </a:xfrm>
        </p:spPr>
        <p:txBody>
          <a:bodyPr/>
          <a:lstStyle/>
          <a:p>
            <a:pPr defTabSz="685800">
              <a:spcBef>
                <a:spcPts val="750"/>
              </a:spcBef>
            </a:pPr>
            <a:r>
              <a:rPr lang="fr-FR" sz="2100" dirty="0" smtClean="0">
                <a:solidFill>
                  <a:srgbClr val="44546A"/>
                </a:solidFill>
                <a:latin typeface="Calibri" panose="020F0502020204030204"/>
              </a:rPr>
              <a:t>Le </a:t>
            </a:r>
            <a:r>
              <a:rPr lang="fr-FR" sz="2100" dirty="0">
                <a:solidFill>
                  <a:srgbClr val="44546A"/>
                </a:solidFill>
                <a:latin typeface="Calibri" panose="020F0502020204030204"/>
              </a:rPr>
              <a:t>Dr </a:t>
            </a:r>
            <a:r>
              <a:rPr lang="fr-FR" sz="2100" dirty="0" smtClean="0">
                <a:solidFill>
                  <a:srgbClr val="44546A"/>
                </a:solidFill>
                <a:latin typeface="Calibri" panose="020F0502020204030204"/>
              </a:rPr>
              <a:t>Anke BOURGEOIS</a:t>
            </a:r>
            <a:endParaRPr lang="fr-FR" sz="2100" dirty="0">
              <a:solidFill>
                <a:srgbClr val="44546A"/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endParaRPr lang="fr-FR" sz="2100" dirty="0">
              <a:solidFill>
                <a:srgbClr val="44546A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fr-FR" sz="2100" dirty="0" smtClean="0">
                <a:solidFill>
                  <a:srgbClr val="44546A"/>
                </a:solidFill>
                <a:latin typeface="Calibri" panose="020F0502020204030204"/>
              </a:rPr>
              <a:t>Déclare </a:t>
            </a:r>
            <a:r>
              <a:rPr lang="fr-FR" sz="2100" dirty="0">
                <a:solidFill>
                  <a:srgbClr val="44546A"/>
                </a:solidFill>
                <a:latin typeface="Calibri" panose="020F0502020204030204"/>
              </a:rPr>
              <a:t>ne pas avoir de liens d’intérêts conduisant à des conflits particuliers à ce jour dans le cadre de cette présentation</a:t>
            </a:r>
          </a:p>
          <a:p>
            <a:pPr algn="r" defTabSz="685800">
              <a:spcBef>
                <a:spcPts val="750"/>
              </a:spcBef>
            </a:pPr>
            <a:r>
              <a:rPr lang="fr-FR" sz="1200" dirty="0">
                <a:solidFill>
                  <a:srgbClr val="44546A"/>
                </a:solidFill>
                <a:latin typeface="Calibri" panose="020F0502020204030204"/>
              </a:rPr>
              <a:t>Loi du 4 mars 2002 (article L 4113-13 du code de la santé publique)  et décret du 28 mars 2007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fr-FR" sz="2100" dirty="0" smtClean="0">
                <a:solidFill>
                  <a:srgbClr val="44546A"/>
                </a:solidFill>
                <a:latin typeface="Calibri" panose="020F0502020204030204"/>
              </a:rPr>
              <a:t>Déclare </a:t>
            </a:r>
            <a:r>
              <a:rPr lang="fr-FR" sz="2100" dirty="0">
                <a:solidFill>
                  <a:srgbClr val="44546A"/>
                </a:solidFill>
                <a:latin typeface="Calibri" panose="020F0502020204030204"/>
              </a:rPr>
              <a:t>ne faire état dans cette présentation que de données confirmées</a:t>
            </a:r>
          </a:p>
          <a:p>
            <a:pPr algn="r" defTabSz="685800">
              <a:spcBef>
                <a:spcPts val="750"/>
              </a:spcBef>
            </a:pPr>
            <a:r>
              <a:rPr lang="fr-FR" sz="1200" dirty="0">
                <a:solidFill>
                  <a:srgbClr val="44546A"/>
                </a:solidFill>
                <a:latin typeface="Calibri" panose="020F0502020204030204"/>
              </a:rPr>
              <a:t>(article R.4127-13 du code de la santé publique)</a:t>
            </a:r>
          </a:p>
        </p:txBody>
      </p:sp>
    </p:spTree>
    <p:extLst>
      <p:ext uri="{BB962C8B-B14F-4D97-AF65-F5344CB8AC3E}">
        <p14:creationId xmlns:p14="http://schemas.microsoft.com/office/powerpoint/2010/main" val="307508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087191" y="1997173"/>
            <a:ext cx="8228920" cy="2999700"/>
          </a:xfrm>
        </p:spPr>
        <p:txBody>
          <a:bodyPr>
            <a:normAutofit/>
          </a:bodyPr>
          <a:lstStyle/>
          <a:p>
            <a:pPr marL="0" indent="0" algn="ctr" defTabSz="685800">
              <a:spcBef>
                <a:spcPts val="750"/>
              </a:spcBef>
              <a:buNone/>
            </a:pPr>
            <a:r>
              <a:rPr lang="fr-FR" sz="4400" b="1" dirty="0" smtClean="0">
                <a:solidFill>
                  <a:srgbClr val="FF0000"/>
                </a:solidFill>
              </a:rPr>
              <a:t>Vaccination et santé publique</a:t>
            </a:r>
            <a:endParaRPr lang="fr-FR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11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3"/>
          <p:cNvSpPr txBox="1">
            <a:spLocks noChangeArrowheads="1"/>
          </p:cNvSpPr>
          <p:nvPr/>
        </p:nvSpPr>
        <p:spPr bwMode="auto">
          <a:xfrm>
            <a:off x="3359151" y="5661026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Obligation vaccinale = santé publique</a:t>
            </a:r>
          </a:p>
        </p:txBody>
      </p:sp>
      <p:sp>
        <p:nvSpPr>
          <p:cNvPr id="56323" name="ZoneTexte 12"/>
          <p:cNvSpPr txBox="1">
            <a:spLocks noChangeArrowheads="1"/>
          </p:cNvSpPr>
          <p:nvPr/>
        </p:nvSpPr>
        <p:spPr bwMode="auto">
          <a:xfrm>
            <a:off x="2366964" y="6218239"/>
            <a:ext cx="7329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" panose="02020603050405020304" pitchFamily="18" charset="0"/>
              </a:rPr>
              <a:t>CV</a:t>
            </a:r>
            <a:r>
              <a:rPr lang="fr-FR" altLang="fr-FR" sz="1400" baseline="-25000">
                <a:latin typeface="Times" panose="02020603050405020304" pitchFamily="18" charset="0"/>
              </a:rPr>
              <a:t>2014-2016</a:t>
            </a:r>
            <a:r>
              <a:rPr lang="fr-FR" altLang="fr-FR" sz="1400">
                <a:latin typeface="Times" panose="02020603050405020304" pitchFamily="18" charset="0"/>
              </a:rPr>
              <a:t> :   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dTcaPHib</a:t>
            </a:r>
            <a:r>
              <a:rPr lang="fr-FR" altLang="fr-FR" sz="1400">
                <a:latin typeface="Times" panose="02020603050405020304" pitchFamily="18" charset="0"/>
              </a:rPr>
              <a:t>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6 ans</a:t>
            </a:r>
            <a:r>
              <a:rPr lang="fr-FR" altLang="fr-FR" sz="1400">
                <a:latin typeface="Times" panose="02020603050405020304" pitchFamily="18" charset="0"/>
              </a:rPr>
              <a:t> &gt; 95% ;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Hep Bx3</a:t>
            </a:r>
            <a:r>
              <a:rPr lang="fr-FR" altLang="fr-FR" sz="1400">
                <a:latin typeface="Times" panose="02020603050405020304" pitchFamily="18" charset="0"/>
              </a:rPr>
              <a:t>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2 et 11 ans</a:t>
            </a:r>
            <a:r>
              <a:rPr lang="fr-FR" altLang="fr-FR" sz="1400">
                <a:latin typeface="Times" panose="02020603050405020304" pitchFamily="18" charset="0"/>
              </a:rPr>
              <a:t> ≈ 90/45% ;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Pneumox3 2 ans</a:t>
            </a:r>
            <a:r>
              <a:rPr lang="fr-FR" altLang="fr-FR" sz="1400">
                <a:latin typeface="Times" panose="02020603050405020304" pitchFamily="18" charset="0"/>
              </a:rPr>
              <a:t> ≈ 90%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	     MéningoC 2, 6 et 11 ans</a:t>
            </a:r>
            <a:r>
              <a:rPr lang="fr-FR" altLang="fr-FR" sz="1400">
                <a:latin typeface="Times" panose="02020603050405020304" pitchFamily="18" charset="0"/>
              </a:rPr>
              <a:t> ≈ 70/45/45% ; </a:t>
            </a:r>
            <a:r>
              <a:rPr lang="fr-FR" altLang="fr-FR" sz="1400">
                <a:solidFill>
                  <a:srgbClr val="0070C0"/>
                </a:solidFill>
                <a:latin typeface="Times" panose="02020603050405020304" pitchFamily="18" charset="0"/>
              </a:rPr>
              <a:t>RORx2 2 et 6 ans</a:t>
            </a:r>
            <a:r>
              <a:rPr lang="fr-FR" altLang="fr-FR" sz="1400">
                <a:latin typeface="Times" panose="02020603050405020304" pitchFamily="18" charset="0"/>
              </a:rPr>
              <a:t> ≈ 79/83%</a:t>
            </a:r>
          </a:p>
        </p:txBody>
      </p:sp>
      <p:pic>
        <p:nvPicPr>
          <p:cNvPr id="5632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352425"/>
            <a:ext cx="682466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ZoneTexte 1"/>
          <p:cNvSpPr txBox="1">
            <a:spLocks noChangeArrowheads="1"/>
          </p:cNvSpPr>
          <p:nvPr/>
        </p:nvSpPr>
        <p:spPr bwMode="auto">
          <a:xfrm>
            <a:off x="6888164" y="4776789"/>
            <a:ext cx="1508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70C0"/>
                </a:solidFill>
                <a:latin typeface="Times" panose="02020603050405020304" pitchFamily="18" charset="0"/>
              </a:rPr>
              <a:t>Filles + </a:t>
            </a:r>
            <a:r>
              <a:rPr lang="fr-FR" altLang="fr-FR" sz="1400" b="1">
                <a:solidFill>
                  <a:srgbClr val="FF0000"/>
                </a:solidFill>
                <a:latin typeface="Times" panose="02020603050405020304" pitchFamily="18" charset="0"/>
              </a:rPr>
              <a:t>Garçons</a:t>
            </a:r>
          </a:p>
        </p:txBody>
      </p:sp>
      <p:sp>
        <p:nvSpPr>
          <p:cNvPr id="56326" name="ZoneTexte 12"/>
          <p:cNvSpPr txBox="1">
            <a:spLocks noChangeArrowheads="1"/>
          </p:cNvSpPr>
          <p:nvPr/>
        </p:nvSpPr>
        <p:spPr bwMode="auto">
          <a:xfrm>
            <a:off x="8183564" y="4221164"/>
            <a:ext cx="166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70C0"/>
                </a:solidFill>
                <a:latin typeface="Times" panose="02020603050405020304" pitchFamily="18" charset="0"/>
              </a:rPr>
              <a:t>Vaccination grippe en officine</a:t>
            </a:r>
          </a:p>
        </p:txBody>
      </p:sp>
      <p:sp>
        <p:nvSpPr>
          <p:cNvPr id="12" name="Ellipse 11"/>
          <p:cNvSpPr/>
          <p:nvPr/>
        </p:nvSpPr>
        <p:spPr>
          <a:xfrm>
            <a:off x="8759825" y="4724401"/>
            <a:ext cx="647700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94560" y="1053874"/>
            <a:ext cx="4693604" cy="324190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87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4" y="1125538"/>
            <a:ext cx="655478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8909050" y="2079626"/>
            <a:ext cx="1009650" cy="125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543426" y="3416300"/>
            <a:ext cx="5699125" cy="444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270626" y="2187575"/>
            <a:ext cx="1700213" cy="261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63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800726"/>
            <a:ext cx="72628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4543425" y="2079626"/>
            <a:ext cx="1009650" cy="125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543425" y="2224088"/>
            <a:ext cx="1009650" cy="196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4" name="Espace réservé du contenu 2"/>
          <p:cNvSpPr txBox="1">
            <a:spLocks/>
          </p:cNvSpPr>
          <p:nvPr/>
        </p:nvSpPr>
        <p:spPr bwMode="auto">
          <a:xfrm>
            <a:off x="1611313" y="3979864"/>
            <a:ext cx="2178050" cy="962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FF00"/>
                </a:solidFill>
                <a:sym typeface="Symbol" panose="05050102010706020507" pitchFamily="18" charset="2"/>
              </a:rPr>
              <a:t>Grippe, nouveauté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Professionnels exposés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  - Virus porcins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  - Virus aviaires</a:t>
            </a:r>
          </a:p>
        </p:txBody>
      </p:sp>
      <p:sp>
        <p:nvSpPr>
          <p:cNvPr id="26635" name="Espace réservé du contenu 2"/>
          <p:cNvSpPr txBox="1">
            <a:spLocks/>
          </p:cNvSpPr>
          <p:nvPr/>
        </p:nvSpPr>
        <p:spPr bwMode="auto">
          <a:xfrm>
            <a:off x="1824038" y="1662114"/>
            <a:ext cx="1751012" cy="960437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FF00"/>
                </a:solidFill>
                <a:sym typeface="Symbol" panose="05050102010706020507" pitchFamily="18" charset="2"/>
              </a:rPr>
              <a:t>Zona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65-74 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Y penser!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CI si immunodéprimé</a:t>
            </a:r>
          </a:p>
        </p:txBody>
      </p:sp>
      <p:sp>
        <p:nvSpPr>
          <p:cNvPr id="26636" name="Espace réservé du contenu 2"/>
          <p:cNvSpPr txBox="1">
            <a:spLocks/>
          </p:cNvSpPr>
          <p:nvPr/>
        </p:nvSpPr>
        <p:spPr bwMode="auto">
          <a:xfrm>
            <a:off x="1638300" y="2754314"/>
            <a:ext cx="2065338" cy="1106487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FFFF00"/>
                </a:solidFill>
                <a:sym typeface="Symbol" panose="05050102010706020507" pitchFamily="18" charset="2"/>
              </a:rPr>
              <a:t>Coqueluche, nouveauté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R dTcaP  39 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>
                <a:solidFill>
                  <a:schemeClr val="bg1"/>
                </a:solidFill>
                <a:sym typeface="Symbol" panose="05050102010706020507" pitchFamily="18" charset="2"/>
              </a:rPr>
              <a:t>(si non fait à 25 ans)</a:t>
            </a:r>
            <a:endParaRPr lang="fr-FR" altLang="fr-FR" sz="140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bg1"/>
                </a:solidFill>
                <a:sym typeface="Symbol" panose="05050102010706020507" pitchFamily="18" charset="2"/>
              </a:rPr>
              <a:t>FE : dTcaP 20-36 SA </a:t>
            </a:r>
            <a:r>
              <a:rPr lang="fr-FR" altLang="fr-FR" sz="1400">
                <a:solidFill>
                  <a:srgbClr val="FFFF00"/>
                </a:solidFill>
                <a:sym typeface="Symbol" panose="05050102010706020507" pitchFamily="18" charset="2"/>
              </a:rPr>
              <a:t>à chaque grossesse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63750" y="260351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Calendrier vaccinal </a:t>
            </a:r>
            <a:r>
              <a:rPr lang="fr-FR" altLang="fr-FR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2022</a:t>
            </a:r>
            <a:endParaRPr lang="fr-FR" altLang="fr-FR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3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063750" y="260351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Calendrier vaccinal </a:t>
            </a:r>
            <a:r>
              <a:rPr lang="fr-FR" altLang="fr-FR" sz="4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Infovac</a:t>
            </a:r>
            <a:r>
              <a:rPr lang="fr-FR" altLang="fr-FR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 2022</a:t>
            </a:r>
          </a:p>
        </p:txBody>
      </p:sp>
      <p:pic>
        <p:nvPicPr>
          <p:cNvPr id="5939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4"/>
            <a:ext cx="90868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ZoneTexte 3"/>
          <p:cNvSpPr txBox="1">
            <a:spLocks noChangeArrowheads="1"/>
          </p:cNvSpPr>
          <p:nvPr/>
        </p:nvSpPr>
        <p:spPr bwMode="auto">
          <a:xfrm>
            <a:off x="2640014" y="5084763"/>
            <a:ext cx="7127875" cy="83185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200" b="1" dirty="0">
                <a:solidFill>
                  <a:srgbClr val="00B050"/>
                </a:solidFill>
                <a:latin typeface="Arial" panose="020B0604020202020204" pitchFamily="34" charset="0"/>
              </a:rPr>
              <a:t>En vert : les vaccins recommandés par </a:t>
            </a:r>
            <a:r>
              <a:rPr lang="fr-FR" altLang="fr-FR" sz="1200" b="1" dirty="0" err="1">
                <a:solidFill>
                  <a:srgbClr val="00B050"/>
                </a:solidFill>
                <a:latin typeface="Arial" panose="020B0604020202020204" pitchFamily="34" charset="0"/>
              </a:rPr>
              <a:t>Infovac</a:t>
            </a:r>
            <a:r>
              <a:rPr lang="fr-FR" altLang="fr-FR" sz="1200" b="1" dirty="0">
                <a:solidFill>
                  <a:srgbClr val="00B050"/>
                </a:solidFill>
                <a:latin typeface="Arial" panose="020B0604020202020204" pitchFamily="34" charset="0"/>
              </a:rPr>
              <a:t> en plus de ceux du calendrier vaccinal français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200" dirty="0">
                <a:latin typeface="Arial" panose="020B0604020202020204" pitchFamily="34" charset="0"/>
              </a:rPr>
              <a:t>Men ACWY ados ++, voire à 1 an à la place du Men 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200" dirty="0">
                <a:latin typeface="Arial" panose="020B0604020202020204" pitchFamily="34" charset="0"/>
              </a:rPr>
              <a:t>Men B à 13-15 ans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200" dirty="0">
                <a:latin typeface="Arial" panose="020B0604020202020204" pitchFamily="34" charset="0"/>
              </a:rPr>
              <a:t>Varicelle à 13 mois (recommandée 12-18 ans sans ATCD)</a:t>
            </a:r>
          </a:p>
        </p:txBody>
      </p:sp>
    </p:spTree>
    <p:extLst>
      <p:ext uri="{BB962C8B-B14F-4D97-AF65-F5344CB8AC3E}">
        <p14:creationId xmlns:p14="http://schemas.microsoft.com/office/powerpoint/2010/main" val="339655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252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Recommandations 2022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47" y="1804059"/>
            <a:ext cx="8438605" cy="37087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087789">
            <a:off x="4622857" y="3540918"/>
            <a:ext cx="290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4"/>
                </a:solidFill>
              </a:rPr>
              <a:t>5 pages…</a:t>
            </a:r>
          </a:p>
        </p:txBody>
      </p:sp>
    </p:spTree>
    <p:extLst>
      <p:ext uri="{BB962C8B-B14F-4D97-AF65-F5344CB8AC3E}">
        <p14:creationId xmlns:p14="http://schemas.microsoft.com/office/powerpoint/2010/main" val="69305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087191" y="1997173"/>
            <a:ext cx="8228920" cy="2999700"/>
          </a:xfrm>
        </p:spPr>
        <p:txBody>
          <a:bodyPr>
            <a:normAutofit/>
          </a:bodyPr>
          <a:lstStyle/>
          <a:p>
            <a:pPr marL="0" indent="0" algn="ctr" defTabSz="685800">
              <a:spcBef>
                <a:spcPts val="750"/>
              </a:spcBef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Calibri" panose="020F0502020204030204"/>
              </a:rPr>
              <a:t>Campagne grippe/Covid automnale</a:t>
            </a:r>
            <a:endParaRPr lang="fr-FR" sz="44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75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988" y="507088"/>
            <a:ext cx="6684311" cy="803515"/>
          </a:xfrm>
        </p:spPr>
        <p:txBody>
          <a:bodyPr>
            <a:no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Retour sur la saison 2021/2022</a:t>
            </a:r>
            <a:br>
              <a:rPr lang="fr-FR" sz="33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Epidémiologie</a:t>
            </a:r>
            <a:endParaRPr lang="fr-FR" sz="2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Google Shape;193;p25"/>
          <p:cNvSpPr txBox="1">
            <a:spLocks/>
          </p:cNvSpPr>
          <p:nvPr/>
        </p:nvSpPr>
        <p:spPr>
          <a:xfrm>
            <a:off x="2282714" y="1801066"/>
            <a:ext cx="8149759" cy="24502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7954" eaLnBrk="0" fontAlgn="base" hangingPunct="0">
              <a:spcBef>
                <a:spcPts val="0"/>
              </a:spcBef>
            </a:pPr>
            <a:r>
              <a:rPr lang="fr-FR" sz="2000" b="1" dirty="0">
                <a:solidFill>
                  <a:srgbClr val="0070C0"/>
                </a:solidFill>
              </a:rPr>
              <a:t>Chiffres clés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2021/2022</a:t>
            </a:r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/>
              <a:t>Epidémie d’une durée de </a:t>
            </a:r>
            <a:r>
              <a:rPr lang="fr-FR" sz="1800" dirty="0">
                <a:solidFill>
                  <a:srgbClr val="0070C0"/>
                </a:solidFill>
              </a:rPr>
              <a:t>9 semaines </a:t>
            </a:r>
            <a:r>
              <a:rPr lang="fr-FR" sz="1800" dirty="0" smtClean="0"/>
              <a:t>(20 en Occitanie)</a:t>
            </a:r>
            <a:endParaRPr lang="fr-FR" sz="1800" dirty="0" smtClean="0">
              <a:solidFill>
                <a:srgbClr val="0070C0"/>
              </a:solidFill>
            </a:endParaRPr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/>
              <a:t>Pic </a:t>
            </a:r>
            <a:r>
              <a:rPr lang="fr-FR" sz="1800" dirty="0"/>
              <a:t>épidémique </a:t>
            </a:r>
            <a:r>
              <a:rPr lang="fr-FR" sz="1800" dirty="0">
                <a:solidFill>
                  <a:srgbClr val="0070C0"/>
                </a:solidFill>
              </a:rPr>
              <a:t>tardif</a:t>
            </a:r>
            <a:r>
              <a:rPr lang="fr-FR" sz="1800" dirty="0"/>
              <a:t> (début avril) </a:t>
            </a:r>
            <a:endParaRPr lang="fr-FR" sz="1800" dirty="0" smtClean="0"/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/>
              <a:t>Niveau </a:t>
            </a:r>
            <a:r>
              <a:rPr lang="fr-FR" sz="1800" dirty="0"/>
              <a:t>d’intensité modéré en médecine de ville et à l’hôpital </a:t>
            </a:r>
            <a:endParaRPr lang="fr-FR" sz="1800" dirty="0" smtClean="0"/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/>
              <a:t>Co-circulation </a:t>
            </a:r>
            <a:r>
              <a:rPr lang="fr-FR" sz="1800" dirty="0"/>
              <a:t>des virus </a:t>
            </a:r>
            <a:r>
              <a:rPr lang="fr-FR" sz="1800" dirty="0">
                <a:solidFill>
                  <a:srgbClr val="0070C0"/>
                </a:solidFill>
              </a:rPr>
              <a:t>A(H3N2)</a:t>
            </a:r>
            <a:r>
              <a:rPr lang="fr-FR" sz="1800" dirty="0"/>
              <a:t> et </a:t>
            </a:r>
            <a:r>
              <a:rPr lang="fr-FR" sz="1800" dirty="0" smtClean="0">
                <a:solidFill>
                  <a:srgbClr val="0070C0"/>
                </a:solidFill>
              </a:rPr>
              <a:t>A(H1N1)pdm09. </a:t>
            </a:r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prstClr val="black"/>
                </a:solidFill>
              </a:rPr>
              <a:t>Souche </a:t>
            </a:r>
            <a:r>
              <a:rPr lang="pt-BR" sz="1800" dirty="0">
                <a:solidFill>
                  <a:srgbClr val="0070C0"/>
                </a:solidFill>
              </a:rPr>
              <a:t>H3N2 différente de la souche H3N2 vaccinale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/>
              <a:t>Impact </a:t>
            </a:r>
            <a:r>
              <a:rPr lang="fr-FR" sz="1800" dirty="0">
                <a:solidFill>
                  <a:srgbClr val="0070C0"/>
                </a:solidFill>
              </a:rPr>
              <a:t>plus marqué chez les enfants</a:t>
            </a:r>
            <a:r>
              <a:rPr lang="fr-FR" sz="1800" dirty="0"/>
              <a:t>, d’intensité élevée au pic </a:t>
            </a:r>
            <a:r>
              <a:rPr lang="fr-FR" sz="1800" dirty="0" smtClean="0"/>
              <a:t>épidémique</a:t>
            </a:r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/>
              <a:t>Couverture </a:t>
            </a:r>
            <a:r>
              <a:rPr lang="fr-FR" sz="1800" dirty="0"/>
              <a:t>vaccinale supérieure à celle de 2019-20 mais inférieure à 2020-21 </a:t>
            </a:r>
            <a:endParaRPr lang="fr-FR" sz="1800" dirty="0" smtClean="0"/>
          </a:p>
          <a:p>
            <a:pPr lvl="1" defTabSz="667954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prstClr val="black"/>
                </a:solidFill>
              </a:rPr>
              <a:t>594 décès dont 87 (14,5%) de moins de 65 </a:t>
            </a:r>
            <a:r>
              <a:rPr lang="fr-FR" sz="1800" dirty="0" smtClean="0">
                <a:solidFill>
                  <a:prstClr val="black"/>
                </a:solidFill>
              </a:rPr>
              <a:t>ans</a:t>
            </a:r>
            <a:endParaRPr lang="fr-FR" sz="1800" dirty="0" smtClean="0"/>
          </a:p>
        </p:txBody>
      </p:sp>
      <p:sp>
        <p:nvSpPr>
          <p:cNvPr id="27" name="Google Shape;231;p31"/>
          <p:cNvSpPr txBox="1"/>
          <p:nvPr/>
        </p:nvSpPr>
        <p:spPr>
          <a:xfrm>
            <a:off x="6785947" y="6359756"/>
            <a:ext cx="3182890" cy="25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/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grippe Santé </a:t>
            </a:r>
            <a:r>
              <a:rPr lang="en-US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Publique</a:t>
            </a: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France 01/06/2022</a:t>
            </a:r>
            <a:endParaRPr lang="en-US"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3023" t="54955" r="27928" b="16586"/>
          <a:stretch/>
        </p:blipFill>
        <p:spPr>
          <a:xfrm>
            <a:off x="2297074" y="4139255"/>
            <a:ext cx="4488873" cy="2473679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048298" y="4455622"/>
            <a:ext cx="1288473" cy="11144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48298" y="4526540"/>
            <a:ext cx="80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Avant Covid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1710" y="5075941"/>
            <a:ext cx="90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Depuis Covid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409943" y="5059316"/>
            <a:ext cx="766414" cy="11286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1805</Words>
  <Application>Microsoft Office PowerPoint</Application>
  <PresentationFormat>Grand écran</PresentationFormat>
  <Paragraphs>286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Courier New</vt:lpstr>
      <vt:lpstr>Garamond</vt:lpstr>
      <vt:lpstr>Roboto</vt:lpstr>
      <vt:lpstr>Symbol</vt:lpstr>
      <vt:lpstr>Times</vt:lpstr>
      <vt:lpstr>Times New Roman</vt:lpstr>
      <vt:lpstr>Wingdings</vt:lpstr>
      <vt:lpstr>Thème Office</vt:lpstr>
      <vt:lpstr> Vaccination et santé publique Campagne grippe/Covid automne 2022 Entretien motivationnel</vt:lpstr>
      <vt:lpstr>Déclarations légales</vt:lpstr>
      <vt:lpstr>Présentation PowerPoint</vt:lpstr>
      <vt:lpstr>Présentation PowerPoint</vt:lpstr>
      <vt:lpstr>Présentation PowerPoint</vt:lpstr>
      <vt:lpstr>Présentation PowerPoint</vt:lpstr>
      <vt:lpstr>Recommandations 2022</vt:lpstr>
      <vt:lpstr>Présentation PowerPoint</vt:lpstr>
      <vt:lpstr>Retour sur la saison 2021/2022 Epidémiologie</vt:lpstr>
      <vt:lpstr>Retour sur la saison 2021/2022 Couverture vaccinale patients à risque </vt:lpstr>
      <vt:lpstr>Retour sur la saison 2021/2022 Couverture vaccinale chez les professionnels de santé </vt:lpstr>
      <vt:lpstr>Campagne 2022/2023 Points clés</vt:lpstr>
      <vt:lpstr>Présentation PowerPoint</vt:lpstr>
      <vt:lpstr>Campagne rappel COVID  Automne 2022</vt:lpstr>
      <vt:lpstr>VRAI/FAUX</vt:lpstr>
      <vt:lpstr>VRAI/FAUX</vt:lpstr>
      <vt:lpstr>Entretien motivationnel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Angélique Mury</dc:creator>
  <cp:lastModifiedBy>BOURGEOIS ANKE</cp:lastModifiedBy>
  <cp:revision>114</cp:revision>
  <dcterms:created xsi:type="dcterms:W3CDTF">2021-07-26T09:49:50Z</dcterms:created>
  <dcterms:modified xsi:type="dcterms:W3CDTF">2022-10-06T11:33:31Z</dcterms:modified>
</cp:coreProperties>
</file>